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4" r:id="rId1"/>
  </p:sldMasterIdLst>
  <p:notesMasterIdLst>
    <p:notesMasterId r:id="rId28"/>
  </p:notesMasterIdLst>
  <p:sldIdLst>
    <p:sldId id="256" r:id="rId2"/>
    <p:sldId id="282" r:id="rId3"/>
    <p:sldId id="298" r:id="rId4"/>
    <p:sldId id="271" r:id="rId5"/>
    <p:sldId id="299" r:id="rId6"/>
    <p:sldId id="273" r:id="rId7"/>
    <p:sldId id="297" r:id="rId8"/>
    <p:sldId id="274" r:id="rId9"/>
    <p:sldId id="261" r:id="rId10"/>
    <p:sldId id="291" r:id="rId11"/>
    <p:sldId id="287" r:id="rId12"/>
    <p:sldId id="285" r:id="rId13"/>
    <p:sldId id="278" r:id="rId14"/>
    <p:sldId id="289" r:id="rId15"/>
    <p:sldId id="286" r:id="rId16"/>
    <p:sldId id="294" r:id="rId17"/>
    <p:sldId id="259" r:id="rId18"/>
    <p:sldId id="276" r:id="rId19"/>
    <p:sldId id="296" r:id="rId20"/>
    <p:sldId id="292" r:id="rId21"/>
    <p:sldId id="293" r:id="rId22"/>
    <p:sldId id="295" r:id="rId23"/>
    <p:sldId id="277" r:id="rId24"/>
    <p:sldId id="288" r:id="rId25"/>
    <p:sldId id="300" r:id="rId26"/>
    <p:sldId id="290"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059" autoAdjust="0"/>
    <p:restoredTop sz="94494" autoAdjust="0"/>
  </p:normalViewPr>
  <p:slideViewPr>
    <p:cSldViewPr snapToGrid="0">
      <p:cViewPr>
        <p:scale>
          <a:sx n="60" d="100"/>
          <a:sy n="60" d="100"/>
        </p:scale>
        <p:origin x="-288" y="-210"/>
      </p:cViewPr>
      <p:guideLst>
        <p:guide orient="horz" pos="2160"/>
        <p:guide pos="3840"/>
      </p:guideLst>
    </p:cSldViewPr>
  </p:slideViewPr>
  <p:notesTextViewPr>
    <p:cViewPr>
      <p:scale>
        <a:sx n="1" d="1"/>
        <a:sy n="1" d="1"/>
      </p:scale>
      <p:origin x="0" y="0"/>
    </p:cViewPr>
  </p:notesTextViewPr>
  <p:sorterViewPr>
    <p:cViewPr>
      <p:scale>
        <a:sx n="80" d="100"/>
        <a:sy n="80" d="100"/>
      </p:scale>
      <p:origin x="0" y="64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14B232D-DCAB-4309-A2E7-14A83CE93E20}" type="datetimeFigureOut">
              <a:rPr lang="en-US" smtClean="0"/>
              <a:t>9/27/2016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76ADE7E-BA0B-4289-8974-EFBCCC10DFB1}" type="slidenum">
              <a:rPr lang="en-US" smtClean="0"/>
              <a:t>‹#›</a:t>
            </a:fld>
            <a:endParaRPr lang="en-US"/>
          </a:p>
        </p:txBody>
      </p:sp>
    </p:spTree>
    <p:extLst>
      <p:ext uri="{BB962C8B-B14F-4D97-AF65-F5344CB8AC3E}">
        <p14:creationId xmlns:p14="http://schemas.microsoft.com/office/powerpoint/2010/main" val="319606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DE7E-BA0B-4289-8974-EFBCCC10DFB1}" type="slidenum">
              <a:rPr lang="en-US" smtClean="0"/>
              <a:t>1</a:t>
            </a:fld>
            <a:endParaRPr lang="en-US" dirty="0"/>
          </a:p>
        </p:txBody>
      </p:sp>
    </p:spTree>
    <p:extLst>
      <p:ext uri="{BB962C8B-B14F-4D97-AF65-F5344CB8AC3E}">
        <p14:creationId xmlns:p14="http://schemas.microsoft.com/office/powerpoint/2010/main" val="3299365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194"/>
          <p:cNvSpPr>
            <a:spLocks noGrp="1" noRot="1" noChangeAspect="1" noTextEdit="1"/>
          </p:cNvSpPr>
          <p:nvPr>
            <p:ph type="sldImg" idx="2"/>
          </p:nvPr>
        </p:nvSpPr>
        <p:spPr>
          <a:xfrm>
            <a:off x="717550" y="1162050"/>
            <a:ext cx="5575300" cy="3136900"/>
          </a:xfrm>
          <a:noFill/>
          <a:ln>
            <a:headEnd/>
            <a:tailEnd/>
          </a:ln>
        </p:spPr>
      </p:sp>
      <p:sp>
        <p:nvSpPr>
          <p:cNvPr id="34818" name="Shape 19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a:defRPr sz="1200">
                <a:solidFill>
                  <a:schemeClr val="tx1"/>
                </a:solidFill>
                <a:latin typeface="Arial" charset="0"/>
                <a:ea typeface="ＭＳ Ｐゴシック" charset="0"/>
              </a:defRPr>
            </a:lvl2pPr>
            <a:lvl3pPr marL="857250">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just">
              <a:lnSpc>
                <a:spcPct val="107000"/>
              </a:lnSpc>
              <a:spcBef>
                <a:spcPct val="0"/>
              </a:spcBef>
              <a:spcAft>
                <a:spcPts val="815"/>
              </a:spcAft>
            </a:pPr>
            <a:r>
              <a:rPr lang="en-US" sz="1100" i="1" dirty="0">
                <a:latin typeface="Calibri" charset="0"/>
              </a:rPr>
              <a:t>Step 1</a:t>
            </a:r>
          </a:p>
          <a:p>
            <a:pPr algn="just">
              <a:lnSpc>
                <a:spcPct val="107000"/>
              </a:lnSpc>
              <a:spcBef>
                <a:spcPct val="0"/>
              </a:spcBef>
              <a:spcAft>
                <a:spcPts val="815"/>
              </a:spcAft>
            </a:pPr>
            <a:endParaRPr lang="en-US" sz="1100" i="1" dirty="0">
              <a:latin typeface="Calibri" charset="0"/>
            </a:endParaRPr>
          </a:p>
          <a:p>
            <a:pPr algn="just">
              <a:lnSpc>
                <a:spcPct val="107000"/>
              </a:lnSpc>
              <a:spcBef>
                <a:spcPct val="0"/>
              </a:spcBef>
              <a:spcAft>
                <a:spcPts val="815"/>
              </a:spcAft>
            </a:pPr>
            <a:r>
              <a:rPr lang="en-US" sz="1100" i="1" dirty="0">
                <a:latin typeface="Calibri" charset="0"/>
              </a:rPr>
              <a:t>The first step in setting up a business involves conducting an online name search and reservation. This is to safeguard the originality of the business name and ensure that it is not already in use by another company. </a:t>
            </a:r>
          </a:p>
          <a:p>
            <a:pPr algn="just">
              <a:lnSpc>
                <a:spcPct val="107000"/>
              </a:lnSpc>
              <a:spcBef>
                <a:spcPct val="0"/>
              </a:spcBef>
              <a:spcAft>
                <a:spcPts val="815"/>
              </a:spcAft>
            </a:pPr>
            <a:endParaRPr lang="en-US" sz="1100" i="1" dirty="0">
              <a:latin typeface="Calibri" charset="0"/>
            </a:endParaRPr>
          </a:p>
          <a:p>
            <a:pPr algn="just">
              <a:lnSpc>
                <a:spcPct val="107000"/>
              </a:lnSpc>
              <a:spcBef>
                <a:spcPct val="0"/>
              </a:spcBef>
              <a:spcAft>
                <a:spcPts val="815"/>
              </a:spcAft>
            </a:pPr>
            <a:r>
              <a:rPr lang="en-US" sz="1100" i="1" dirty="0">
                <a:latin typeface="Calibri" charset="0"/>
              </a:rPr>
              <a:t>To conduct the search, you can set up an account at www.roc.gov.bn.  Once the search has determined that the preferred business name is not already assigned, the chosen business name can be reserved at a nominal fee of $5, payable online</a:t>
            </a:r>
          </a:p>
          <a:p>
            <a:pPr algn="just">
              <a:lnSpc>
                <a:spcPct val="107000"/>
              </a:lnSpc>
              <a:spcBef>
                <a:spcPct val="0"/>
              </a:spcBef>
              <a:spcAft>
                <a:spcPts val="815"/>
              </a:spcAft>
            </a:pPr>
            <a:endParaRPr lang="en-US" sz="1100" i="1" dirty="0">
              <a:latin typeface="Calibri" charset="0"/>
            </a:endParaRPr>
          </a:p>
          <a:p>
            <a:pPr algn="just">
              <a:lnSpc>
                <a:spcPct val="107000"/>
              </a:lnSpc>
              <a:spcBef>
                <a:spcPct val="0"/>
              </a:spcBef>
              <a:spcAft>
                <a:spcPts val="815"/>
              </a:spcAft>
            </a:pPr>
            <a:r>
              <a:rPr lang="en-US" sz="1100" i="1" dirty="0">
                <a:latin typeface="Calibri" charset="0"/>
              </a:rPr>
              <a:t>Step 2</a:t>
            </a:r>
          </a:p>
          <a:p>
            <a:pPr algn="just">
              <a:lnSpc>
                <a:spcPct val="107000"/>
              </a:lnSpc>
              <a:spcBef>
                <a:spcPct val="0"/>
              </a:spcBef>
              <a:spcAft>
                <a:spcPts val="815"/>
              </a:spcAft>
            </a:pPr>
            <a:r>
              <a:rPr lang="en-US" i="1" dirty="0">
                <a:latin typeface="Calibri" charset="0"/>
              </a:rPr>
              <a:t>Once approval of the reserved business name has been granted, depending on the type of company to be registered, you may proceed with either of the following:</a:t>
            </a:r>
          </a:p>
          <a:p>
            <a:pPr lvl="2" algn="just">
              <a:lnSpc>
                <a:spcPct val="107000"/>
              </a:lnSpc>
              <a:spcBef>
                <a:spcPct val="0"/>
              </a:spcBef>
              <a:spcAft>
                <a:spcPts val="815"/>
              </a:spcAft>
              <a:buFontTx/>
              <a:buChar char="•"/>
            </a:pPr>
            <a:r>
              <a:rPr lang="en-US" i="1" dirty="0">
                <a:latin typeface="Calibri" charset="0"/>
              </a:rPr>
              <a:t>Incorporation of the company, for a flat fee of $300 (to register a </a:t>
            </a:r>
            <a:r>
              <a:rPr lang="en-US" i="1" dirty="0" err="1">
                <a:latin typeface="Calibri" charset="0"/>
              </a:rPr>
              <a:t>Sendirian</a:t>
            </a:r>
            <a:r>
              <a:rPr lang="en-US" i="1" dirty="0">
                <a:latin typeface="Calibri" charset="0"/>
              </a:rPr>
              <a:t> </a:t>
            </a:r>
            <a:r>
              <a:rPr lang="en-US" i="1" dirty="0" err="1">
                <a:latin typeface="Calibri" charset="0"/>
              </a:rPr>
              <a:t>Berhad</a:t>
            </a:r>
            <a:r>
              <a:rPr lang="en-US" i="1" dirty="0">
                <a:latin typeface="Calibri" charset="0"/>
              </a:rPr>
              <a:t>)</a:t>
            </a:r>
          </a:p>
          <a:p>
            <a:pPr lvl="2" algn="just">
              <a:lnSpc>
                <a:spcPct val="107000"/>
              </a:lnSpc>
              <a:spcBef>
                <a:spcPct val="0"/>
              </a:spcBef>
              <a:spcAft>
                <a:spcPts val="815"/>
              </a:spcAft>
            </a:pPr>
            <a:r>
              <a:rPr lang="en-US" i="1" dirty="0">
                <a:latin typeface="Calibri" charset="0"/>
              </a:rPr>
              <a:t>OR</a:t>
            </a:r>
          </a:p>
          <a:p>
            <a:pPr lvl="2" algn="just">
              <a:lnSpc>
                <a:spcPct val="107000"/>
              </a:lnSpc>
              <a:spcBef>
                <a:spcPct val="0"/>
              </a:spcBef>
              <a:spcAft>
                <a:spcPts val="815"/>
              </a:spcAft>
              <a:buFontTx/>
              <a:buChar char="•"/>
            </a:pPr>
            <a:r>
              <a:rPr lang="en-US" i="1" dirty="0">
                <a:latin typeface="Calibri" charset="0"/>
              </a:rPr>
              <a:t>Register the approved business name for a fee of $30 (to register as a Sole Proprietorship)</a:t>
            </a:r>
          </a:p>
          <a:p>
            <a:pPr algn="just">
              <a:lnSpc>
                <a:spcPct val="107000"/>
              </a:lnSpc>
              <a:spcBef>
                <a:spcPct val="0"/>
              </a:spcBef>
              <a:spcAft>
                <a:spcPts val="815"/>
              </a:spcAft>
            </a:pPr>
            <a:r>
              <a:rPr lang="en-US" i="1" dirty="0">
                <a:latin typeface="Calibri" charset="0"/>
              </a:rPr>
              <a:t>Both may be done by logging back into your  account at www.roc.gov.bn, where the payments are easily payable online.</a:t>
            </a:r>
          </a:p>
          <a:p>
            <a:pPr algn="just">
              <a:lnSpc>
                <a:spcPct val="107000"/>
              </a:lnSpc>
              <a:spcBef>
                <a:spcPct val="0"/>
              </a:spcBef>
              <a:spcAft>
                <a:spcPts val="815"/>
              </a:spcAft>
            </a:pPr>
            <a:r>
              <a:rPr lang="en-US" i="1" dirty="0">
                <a:latin typeface="Calibri" charset="0"/>
              </a:rPr>
              <a:t>Depending on the nature and type of business to be conducted, some companies may need to apply for their industry-specific license.  Please check here to verify whether this applies to your company. </a:t>
            </a:r>
          </a:p>
          <a:p>
            <a:pPr algn="just">
              <a:lnSpc>
                <a:spcPct val="107000"/>
              </a:lnSpc>
              <a:spcBef>
                <a:spcPct val="0"/>
              </a:spcBef>
              <a:spcAft>
                <a:spcPts val="815"/>
              </a:spcAft>
            </a:pPr>
            <a:endParaRPr lang="en-US" sz="1100" i="1" dirty="0">
              <a:latin typeface="Calibri" charset="0"/>
            </a:endParaRPr>
          </a:p>
          <a:p>
            <a:pPr algn="just">
              <a:lnSpc>
                <a:spcPct val="107000"/>
              </a:lnSpc>
              <a:spcBef>
                <a:spcPct val="0"/>
              </a:spcBef>
              <a:spcAft>
                <a:spcPts val="815"/>
              </a:spcAft>
            </a:pPr>
            <a:endParaRPr lang="en-US" sz="1100" i="1" dirty="0">
              <a:latin typeface="Calibri" charset="0"/>
            </a:endParaRPr>
          </a:p>
          <a:p>
            <a:pPr algn="just">
              <a:lnSpc>
                <a:spcPct val="107000"/>
              </a:lnSpc>
              <a:spcBef>
                <a:spcPct val="0"/>
              </a:spcBef>
              <a:spcAft>
                <a:spcPts val="815"/>
              </a:spcAft>
            </a:pPr>
            <a:endParaRPr lang="en-US" sz="1100" dirty="0"/>
          </a:p>
        </p:txBody>
      </p:sp>
    </p:spTree>
    <p:extLst>
      <p:ext uri="{BB962C8B-B14F-4D97-AF65-F5344CB8AC3E}">
        <p14:creationId xmlns:p14="http://schemas.microsoft.com/office/powerpoint/2010/main" val="2136049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DE7E-BA0B-4289-8974-EFBCCC10DFB1}" type="slidenum">
              <a:rPr lang="en-US" smtClean="0"/>
              <a:t>17</a:t>
            </a:fld>
            <a:endParaRPr lang="en-US"/>
          </a:p>
        </p:txBody>
      </p:sp>
    </p:spTree>
    <p:extLst>
      <p:ext uri="{BB962C8B-B14F-4D97-AF65-F5344CB8AC3E}">
        <p14:creationId xmlns:p14="http://schemas.microsoft.com/office/powerpoint/2010/main" val="849764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DE7E-BA0B-4289-8974-EFBCCC10DFB1}" type="slidenum">
              <a:rPr lang="en-US" smtClean="0"/>
              <a:t>26</a:t>
            </a:fld>
            <a:endParaRPr lang="en-US" dirty="0"/>
          </a:p>
        </p:txBody>
      </p:sp>
    </p:spTree>
    <p:extLst>
      <p:ext uri="{BB962C8B-B14F-4D97-AF65-F5344CB8AC3E}">
        <p14:creationId xmlns:p14="http://schemas.microsoft.com/office/powerpoint/2010/main" val="3299365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D7B1FCF-B516-4E58-8E41-618E66EB9D0B}" type="datetimeFigureOut">
              <a:rPr lang="en-US" smtClean="0"/>
              <a:t>9/27/2016</a:t>
            </a:fld>
            <a:endParaRPr lang="en-US"/>
          </a:p>
        </p:txBody>
      </p:sp>
      <p:sp>
        <p:nvSpPr>
          <p:cNvPr id="8" name="Slide Number Placeholder 7"/>
          <p:cNvSpPr>
            <a:spLocks noGrp="1"/>
          </p:cNvSpPr>
          <p:nvPr>
            <p:ph type="sldNum" sz="quarter" idx="11"/>
          </p:nvPr>
        </p:nvSpPr>
        <p:spPr/>
        <p:txBody>
          <a:bodyPr/>
          <a:lstStyle/>
          <a:p>
            <a:fld id="{FA2BE3E6-8489-4443-B64A-39EC5E6F0F0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B1FCF-B516-4E58-8E41-618E66EB9D0B}"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E3E6-8489-4443-B64A-39EC5E6F0F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B1FCF-B516-4E58-8E41-618E66EB9D0B}"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E3E6-8489-4443-B64A-39EC5E6F0F0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color">
    <p:spTree>
      <p:nvGrpSpPr>
        <p:cNvPr id="1" name="Shape 42"/>
        <p:cNvGrpSpPr/>
        <p:nvPr/>
      </p:nvGrpSpPr>
      <p:grpSpPr>
        <a:xfrm>
          <a:off x="0" y="0"/>
          <a:ext cx="0" cy="0"/>
          <a:chOff x="0" y="0"/>
          <a:chExt cx="0" cy="0"/>
        </a:xfrm>
      </p:grpSpPr>
      <p:sp>
        <p:nvSpPr>
          <p:cNvPr id="44" name="Shape 44"/>
          <p:cNvSpPr txBox="1">
            <a:spLocks noGrp="1"/>
          </p:cNvSpPr>
          <p:nvPr>
            <p:ph type="title"/>
          </p:nvPr>
        </p:nvSpPr>
        <p:spPr>
          <a:xfrm>
            <a:off x="1125900" y="563333"/>
            <a:ext cx="4302400" cy="1143200"/>
          </a:xfrm>
          <a:prstGeom prst="rect">
            <a:avLst/>
          </a:prstGeom>
        </p:spPr>
        <p:txBody>
          <a:bodyPr/>
          <a:lstStyle>
            <a:lvl1pPr rtl="0">
              <a:spcBef>
                <a:spcPts val="0"/>
              </a:spcBef>
              <a:buClr>
                <a:srgbClr val="FFFFFF"/>
              </a:buClr>
              <a:defRPr>
                <a:solidFill>
                  <a:srgbClr val="FFFFFF"/>
                </a:solidFill>
              </a:defRPr>
            </a:lvl1pPr>
            <a:lvl2pPr rtl="0">
              <a:spcBef>
                <a:spcPts val="0"/>
              </a:spcBef>
              <a:buClr>
                <a:srgbClr val="FFFFFF"/>
              </a:buClr>
              <a:defRPr>
                <a:solidFill>
                  <a:srgbClr val="FFFFFF"/>
                </a:solidFill>
              </a:defRPr>
            </a:lvl2pPr>
            <a:lvl3pPr rtl="0">
              <a:spcBef>
                <a:spcPts val="0"/>
              </a:spcBef>
              <a:buClr>
                <a:srgbClr val="FFFFFF"/>
              </a:buClr>
              <a:defRPr>
                <a:solidFill>
                  <a:srgbClr val="FFFFFF"/>
                </a:solidFill>
              </a:defRPr>
            </a:lvl3pPr>
            <a:lvl4pPr rtl="0">
              <a:spcBef>
                <a:spcPts val="0"/>
              </a:spcBef>
              <a:buClr>
                <a:srgbClr val="FFFFFF"/>
              </a:buClr>
              <a:defRPr>
                <a:solidFill>
                  <a:srgbClr val="FFFFFF"/>
                </a:solidFill>
              </a:defRPr>
            </a:lvl4pPr>
            <a:lvl5pPr rtl="0">
              <a:spcBef>
                <a:spcPts val="0"/>
              </a:spcBef>
              <a:buClr>
                <a:srgbClr val="FFFFFF"/>
              </a:buClr>
              <a:defRPr>
                <a:solidFill>
                  <a:srgbClr val="FFFFFF"/>
                </a:solidFill>
              </a:defRPr>
            </a:lvl5pPr>
            <a:lvl6pPr rtl="0">
              <a:spcBef>
                <a:spcPts val="0"/>
              </a:spcBef>
              <a:buClr>
                <a:srgbClr val="FFFFFF"/>
              </a:buClr>
              <a:defRPr>
                <a:solidFill>
                  <a:srgbClr val="FFFFFF"/>
                </a:solidFill>
              </a:defRPr>
            </a:lvl6pPr>
            <a:lvl7pPr rtl="0">
              <a:spcBef>
                <a:spcPts val="0"/>
              </a:spcBef>
              <a:buClr>
                <a:srgbClr val="FFFFFF"/>
              </a:buClr>
              <a:defRPr>
                <a:solidFill>
                  <a:srgbClr val="FFFFFF"/>
                </a:solidFill>
              </a:defRPr>
            </a:lvl7pPr>
            <a:lvl8pPr rtl="0">
              <a:spcBef>
                <a:spcPts val="0"/>
              </a:spcBef>
              <a:buClr>
                <a:srgbClr val="FFFFFF"/>
              </a:buClr>
              <a:defRPr>
                <a:solidFill>
                  <a:srgbClr val="FFFFFF"/>
                </a:solidFill>
              </a:defRPr>
            </a:lvl8pPr>
            <a:lvl9pPr rtl="0">
              <a:spcBef>
                <a:spcPts val="0"/>
              </a:spcBef>
              <a:buClr>
                <a:srgbClr val="FFFFFF"/>
              </a:buClr>
              <a:defRPr>
                <a:solidFill>
                  <a:srgbClr val="FFFFFF"/>
                </a:solidFill>
              </a:defRPr>
            </a:lvl9pPr>
          </a:lstStyle>
          <a:p>
            <a:endParaRPr/>
          </a:p>
        </p:txBody>
      </p:sp>
    </p:spTree>
    <p:extLst>
      <p:ext uri="{BB962C8B-B14F-4D97-AF65-F5344CB8AC3E}">
        <p14:creationId xmlns:p14="http://schemas.microsoft.com/office/powerpoint/2010/main" val="386327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4D7B1FCF-B516-4E58-8E41-618E66EB9D0B}"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E3E6-8489-4443-B64A-39EC5E6F0F0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2"/>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4068763"/>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7B1FCF-B516-4E58-8E41-618E66EB9D0B}"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E3E6-8489-4443-B64A-39EC5E6F0F0B}" type="slidenum">
              <a:rPr lang="en-US" smtClean="0"/>
              <a:t>‹#›</a:t>
            </a:fld>
            <a:endParaRPr lang="en-US"/>
          </a:p>
        </p:txBody>
      </p:sp>
      <p:sp>
        <p:nvSpPr>
          <p:cNvPr id="7" name="Oval 6"/>
          <p:cNvSpPr/>
          <p:nvPr/>
        </p:nvSpPr>
        <p:spPr>
          <a:xfrm>
            <a:off x="599440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61102"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28972"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6197600" y="1600202"/>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4D7B1FCF-B516-4E58-8E41-618E66EB9D0B}"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BE3E6-8489-4443-B64A-39EC5E6F0F0B}" type="slidenum">
              <a:rPr lang="en-US" smtClean="0"/>
              <a:t>‹#›</a:t>
            </a:fld>
            <a:endParaRPr lang="en-US"/>
          </a:p>
        </p:txBody>
      </p:sp>
      <p:sp>
        <p:nvSpPr>
          <p:cNvPr id="9" name="Content Placeholder 8"/>
          <p:cNvSpPr>
            <a:spLocks noGrp="1"/>
          </p:cNvSpPr>
          <p:nvPr>
            <p:ph sz="quarter" idx="13"/>
          </p:nvPr>
        </p:nvSpPr>
        <p:spPr>
          <a:xfrm>
            <a:off x="487680" y="1600200"/>
            <a:ext cx="5388864"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1"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7603"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D7B1FCF-B516-4E58-8E41-618E66EB9D0B}" type="datetimeFigureOut">
              <a:rPr lang="en-US" smtClean="0"/>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2BE3E6-8489-4443-B64A-39EC5E6F0F0B}" type="slidenum">
              <a:rPr lang="en-US" smtClean="0"/>
              <a:t>‹#›</a:t>
            </a:fld>
            <a:endParaRPr lang="en-US"/>
          </a:p>
        </p:txBody>
      </p:sp>
      <p:sp>
        <p:nvSpPr>
          <p:cNvPr id="11" name="Content Placeholder 10"/>
          <p:cNvSpPr>
            <a:spLocks noGrp="1"/>
          </p:cNvSpPr>
          <p:nvPr>
            <p:ph sz="quarter" idx="13"/>
          </p:nvPr>
        </p:nvSpPr>
        <p:spPr>
          <a:xfrm>
            <a:off x="609600" y="2212848"/>
            <a:ext cx="5388864"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230112" y="2212850"/>
            <a:ext cx="5388864"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7B1FCF-B516-4E58-8E41-618E66EB9D0B}"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2BE3E6-8489-4443-B64A-39EC5E6F0F0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B1FCF-B516-4E58-8E41-618E66EB9D0B}" type="datetimeFigureOut">
              <a:rPr lang="en-US" smtClean="0"/>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2BE3E6-8489-4443-B64A-39EC5E6F0F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8" y="266701"/>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958853" y="273052"/>
            <a:ext cx="66611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6118" y="2438402"/>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7B1FCF-B516-4E58-8E41-618E66EB9D0B}"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BE3E6-8489-4443-B64A-39EC5E6F0F0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2010837"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7B1FCF-B516-4E58-8E41-618E66EB9D0B}"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BE3E6-8489-4443-B64A-39EC5E6F0F0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484465" y="6356352"/>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D7B1FCF-B516-4E58-8E41-618E66EB9D0B}" type="datetimeFigureOut">
              <a:rPr lang="en-US" smtClean="0"/>
              <a:t>9/27/2016</a:t>
            </a:fld>
            <a:endParaRPr lang="en-US"/>
          </a:p>
        </p:txBody>
      </p:sp>
      <p:sp>
        <p:nvSpPr>
          <p:cNvPr id="5" name="Footer Placeholder 4"/>
          <p:cNvSpPr>
            <a:spLocks noGrp="1"/>
          </p:cNvSpPr>
          <p:nvPr>
            <p:ph type="ftr" sz="quarter" idx="3"/>
          </p:nvPr>
        </p:nvSpPr>
        <p:spPr>
          <a:xfrm>
            <a:off x="878888" y="6356352"/>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11391039" y="6356352"/>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A2BE3E6-8489-4443-B64A-39EC5E6F0F0B}" type="slidenum">
              <a:rPr lang="en-US" smtClean="0"/>
              <a:t>‹#›</a:t>
            </a:fld>
            <a:endParaRPr lang="en-US"/>
          </a:p>
        </p:txBody>
      </p:sp>
      <p:sp>
        <p:nvSpPr>
          <p:cNvPr id="7" name="Oval 6"/>
          <p:cNvSpPr/>
          <p:nvPr/>
        </p:nvSpPr>
        <p:spPr>
          <a:xfrm>
            <a:off x="1127701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8"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g"/><Relationship Id="rId3" Type="http://schemas.openxmlformats.org/officeDocument/2006/relationships/image" Target="../media/image4.jpe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e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dare@ei.gov.b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670" y="2201986"/>
            <a:ext cx="11888261" cy="1446550"/>
          </a:xfrm>
          <a:prstGeom prst="rect">
            <a:avLst/>
          </a:prstGeom>
          <a:noFill/>
        </p:spPr>
        <p:txBody>
          <a:bodyPr wrap="squar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PERINTAH ESTABLISMEN KECANTIKAN DAN KESIHATAN, 2016</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98715" y="4774033"/>
            <a:ext cx="11974175" cy="1323439"/>
          </a:xfrm>
          <a:prstGeom prst="rect">
            <a:avLst/>
          </a:prstGeom>
          <a:noFill/>
        </p:spPr>
        <p:txBody>
          <a:bodyPr wrap="none" lIns="91440" tIns="45720" rIns="91440" bIns="45720">
            <a:spAutoFit/>
          </a:bodyPr>
          <a:lstStyle/>
          <a:p>
            <a:pPr marL="0" indent="0" algn="ctr">
              <a:buNone/>
            </a:pPr>
            <a:r>
              <a:rPr lang="en-US" sz="40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n-lt"/>
              </a:rPr>
              <a:t>KEMENTERIAN HAL EHWAL DALAM NEGERI,</a:t>
            </a:r>
          </a:p>
          <a:p>
            <a:pPr marL="0" indent="0" algn="ctr">
              <a:buNone/>
            </a:pPr>
            <a:r>
              <a:rPr lang="en-US" sz="4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NEGARA BRUNEI DARUSSALAM</a:t>
            </a:r>
            <a:endParaRPr lang="en-US" sz="40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8406" y="314793"/>
            <a:ext cx="1819932" cy="1631535"/>
          </a:xfrm>
          <a:prstGeom prst="rect">
            <a:avLst/>
          </a:prstGeom>
        </p:spPr>
      </p:pic>
    </p:spTree>
    <p:extLst>
      <p:ext uri="{BB962C8B-B14F-4D97-AF65-F5344CB8AC3E}">
        <p14:creationId xmlns:p14="http://schemas.microsoft.com/office/powerpoint/2010/main" val="261241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964396"/>
            <a:ext cx="5653491" cy="998318"/>
          </a:xfrm>
        </p:spPr>
        <p:txBody>
          <a:bodyPr/>
          <a:lstStyle/>
          <a:p>
            <a:pPr>
              <a:lnSpc>
                <a:spcPct val="100000"/>
              </a:lnSpc>
            </a:pPr>
            <a:r>
              <a:rPr lang="en-SG" sz="3600" b="1" dirty="0">
                <a:latin typeface="+mj-lt"/>
              </a:rPr>
              <a:t>LESEN ESTABLISMEN </a:t>
            </a:r>
            <a:br>
              <a:rPr lang="en-SG" sz="3600" b="1" dirty="0">
                <a:latin typeface="+mj-lt"/>
              </a:rPr>
            </a:br>
            <a:r>
              <a:rPr lang="en-SG" sz="3600" b="1" dirty="0">
                <a:latin typeface="+mj-lt"/>
              </a:rPr>
              <a:t>KECANTIKAN DAN KESIHATAN</a:t>
            </a:r>
            <a:br>
              <a:rPr lang="en-SG" sz="3600" b="1" dirty="0">
                <a:latin typeface="+mj-lt"/>
              </a:rPr>
            </a:br>
            <a:endParaRPr lang="en-SG" sz="3600" b="1" dirty="0">
              <a:latin typeface="+mj-lt"/>
            </a:endParaRPr>
          </a:p>
        </p:txBody>
      </p:sp>
      <p:sp>
        <p:nvSpPr>
          <p:cNvPr id="6" name="TextBox 5"/>
          <p:cNvSpPr txBox="1"/>
          <p:nvPr/>
        </p:nvSpPr>
        <p:spPr>
          <a:xfrm>
            <a:off x="148219" y="1817224"/>
            <a:ext cx="3879771" cy="646331"/>
          </a:xfrm>
          <a:prstGeom prst="rect">
            <a:avLst/>
          </a:prstGeom>
          <a:noFill/>
        </p:spPr>
        <p:txBody>
          <a:bodyPr wrap="square" rtlCol="0">
            <a:spAutoFit/>
          </a:bodyPr>
          <a:lstStyle/>
          <a:p>
            <a:pPr algn="just"/>
            <a:endParaRPr lang="en-SG" sz="3600" dirty="0">
              <a:latin typeface="Arial Black" panose="020B0A04020102020204"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111959187"/>
              </p:ext>
            </p:extLst>
          </p:nvPr>
        </p:nvGraphicFramePr>
        <p:xfrm>
          <a:off x="5155324" y="-378373"/>
          <a:ext cx="5614475" cy="8585215"/>
        </p:xfrm>
        <a:graphic>
          <a:graphicData uri="http://schemas.openxmlformats.org/presentationml/2006/ole">
            <mc:AlternateContent xmlns:mc="http://schemas.openxmlformats.org/markup-compatibility/2006">
              <mc:Choice xmlns:v="urn:schemas-microsoft-com:vml" Requires="v">
                <p:oleObj spid="_x0000_s1048" name="Acrobat Document" r:id="rId3" imgW="5829194" imgH="8915366" progId="AcroExch.Document.DC">
                  <p:embed/>
                </p:oleObj>
              </mc:Choice>
              <mc:Fallback>
                <p:oleObj name="Acrobat Document" r:id="rId3" imgW="5829194" imgH="8915366" progId="AcroExch.Document.DC">
                  <p:embed/>
                  <p:pic>
                    <p:nvPicPr>
                      <p:cNvPr id="0" name=""/>
                      <p:cNvPicPr/>
                      <p:nvPr/>
                    </p:nvPicPr>
                    <p:blipFill>
                      <a:blip r:embed="rId4"/>
                      <a:stretch>
                        <a:fillRect/>
                      </a:stretch>
                    </p:blipFill>
                    <p:spPr>
                      <a:xfrm>
                        <a:off x="5155324" y="-378373"/>
                        <a:ext cx="5614475" cy="8585215"/>
                      </a:xfrm>
                      <a:prstGeom prst="rect">
                        <a:avLst/>
                      </a:prstGeom>
                    </p:spPr>
                  </p:pic>
                </p:oleObj>
              </mc:Fallback>
            </mc:AlternateContent>
          </a:graphicData>
        </a:graphic>
      </p:graphicFrame>
      <p:sp>
        <p:nvSpPr>
          <p:cNvPr id="9" name="Title 6"/>
          <p:cNvSpPr txBox="1">
            <a:spLocks/>
          </p:cNvSpPr>
          <p:nvPr/>
        </p:nvSpPr>
        <p:spPr>
          <a:xfrm>
            <a:off x="337407" y="3979699"/>
            <a:ext cx="4376484" cy="99831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SG" sz="2400" b="1" dirty="0" err="1" smtClean="0">
                <a:solidFill>
                  <a:schemeClr val="tx1"/>
                </a:solidFill>
                <a:effectLst/>
                <a:latin typeface="+mj-lt"/>
              </a:rPr>
              <a:t>Harga</a:t>
            </a:r>
            <a:r>
              <a:rPr lang="en-SG" sz="2400" b="1" dirty="0" smtClean="0">
                <a:solidFill>
                  <a:schemeClr val="tx1"/>
                </a:solidFill>
                <a:effectLst/>
                <a:latin typeface="+mj-lt"/>
              </a:rPr>
              <a:t> </a:t>
            </a:r>
            <a:r>
              <a:rPr lang="en-SG" sz="2400" b="1" dirty="0" err="1" smtClean="0">
                <a:solidFill>
                  <a:schemeClr val="tx1"/>
                </a:solidFill>
                <a:effectLst/>
                <a:latin typeface="+mj-lt"/>
              </a:rPr>
              <a:t>Lesen</a:t>
            </a:r>
            <a:r>
              <a:rPr lang="en-SG" sz="2400" b="1" dirty="0" smtClean="0">
                <a:solidFill>
                  <a:schemeClr val="tx1"/>
                </a:solidFill>
                <a:effectLst/>
                <a:latin typeface="+mj-lt"/>
              </a:rPr>
              <a:t> EKK: $300.00 </a:t>
            </a:r>
            <a:r>
              <a:rPr lang="en-SG" sz="2400" b="1" dirty="0" err="1" smtClean="0">
                <a:solidFill>
                  <a:schemeClr val="tx1"/>
                </a:solidFill>
                <a:effectLst/>
                <a:latin typeface="+mj-lt"/>
              </a:rPr>
              <a:t>bagi</a:t>
            </a:r>
            <a:r>
              <a:rPr lang="en-SG" sz="2400" b="1" dirty="0" smtClean="0">
                <a:solidFill>
                  <a:schemeClr val="tx1"/>
                </a:solidFill>
                <a:effectLst/>
                <a:latin typeface="+mj-lt"/>
              </a:rPr>
              <a:t> 3 </a:t>
            </a:r>
            <a:r>
              <a:rPr lang="en-SG" sz="2400" b="1" dirty="0" err="1" smtClean="0">
                <a:solidFill>
                  <a:schemeClr val="tx1"/>
                </a:solidFill>
                <a:effectLst/>
                <a:latin typeface="+mj-lt"/>
              </a:rPr>
              <a:t>tahun</a:t>
            </a:r>
            <a:endParaRPr lang="en-SG" sz="2400" b="1" dirty="0" smtClean="0">
              <a:solidFill>
                <a:schemeClr val="tx1"/>
              </a:solidFill>
              <a:effectLst/>
              <a:latin typeface="+mj-lt"/>
            </a:endParaRPr>
          </a:p>
          <a:p>
            <a:pPr>
              <a:lnSpc>
                <a:spcPct val="100000"/>
              </a:lnSpc>
            </a:pPr>
            <a:endParaRPr lang="en-SG" sz="2400" b="1" dirty="0" smtClean="0">
              <a:solidFill>
                <a:schemeClr val="tx1"/>
              </a:solidFill>
              <a:effectLst/>
              <a:latin typeface="+mj-lt"/>
            </a:endParaRPr>
          </a:p>
          <a:p>
            <a:pPr>
              <a:lnSpc>
                <a:spcPct val="100000"/>
              </a:lnSpc>
            </a:pPr>
            <a:r>
              <a:rPr lang="en-SG" sz="2400" b="1" dirty="0" err="1" smtClean="0">
                <a:solidFill>
                  <a:schemeClr val="tx1"/>
                </a:solidFill>
                <a:effectLst/>
                <a:latin typeface="+mj-lt"/>
              </a:rPr>
              <a:t>Bayaran</a:t>
            </a:r>
            <a:r>
              <a:rPr lang="en-SG" sz="2400" b="1" dirty="0" smtClean="0">
                <a:solidFill>
                  <a:schemeClr val="tx1"/>
                </a:solidFill>
                <a:effectLst/>
                <a:latin typeface="+mj-lt"/>
              </a:rPr>
              <a:t> </a:t>
            </a:r>
            <a:r>
              <a:rPr lang="en-SG" sz="2400" b="1" dirty="0" err="1" smtClean="0">
                <a:solidFill>
                  <a:schemeClr val="tx1"/>
                </a:solidFill>
                <a:effectLst/>
                <a:latin typeface="+mj-lt"/>
              </a:rPr>
              <a:t>Perkhidmatan</a:t>
            </a:r>
            <a:r>
              <a:rPr lang="en-SG" sz="2400" b="1" dirty="0" smtClean="0">
                <a:solidFill>
                  <a:schemeClr val="tx1"/>
                </a:solidFill>
                <a:effectLst/>
                <a:latin typeface="+mj-lt"/>
              </a:rPr>
              <a:t> : $2.00</a:t>
            </a:r>
            <a:endParaRPr lang="en-SG" sz="2400" b="1" dirty="0">
              <a:solidFill>
                <a:schemeClr val="tx1"/>
              </a:solidFill>
              <a:effectLst/>
              <a:latin typeface="+mj-lt"/>
            </a:endParaRPr>
          </a:p>
        </p:txBody>
      </p:sp>
    </p:spTree>
    <p:extLst>
      <p:ext uri="{BB962C8B-B14F-4D97-AF65-F5344CB8AC3E}">
        <p14:creationId xmlns:p14="http://schemas.microsoft.com/office/powerpoint/2010/main" val="3977793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192652"/>
            <a:ext cx="10972800" cy="1456841"/>
          </a:xfrm>
        </p:spPr>
        <p:txBody>
          <a:bodyPr>
            <a:normAutofit/>
          </a:bodyPr>
          <a:lstStyle/>
          <a:p>
            <a:pPr marL="0" indent="0" algn="ctr">
              <a:buNone/>
            </a:pPr>
            <a:r>
              <a:rPr lang="en-US" sz="2800" b="1" dirty="0" smtClean="0">
                <a:solidFill>
                  <a:schemeClr val="tx1"/>
                </a:solidFill>
              </a:rPr>
              <a:t>CONTOH LAYOUT PLAN BAGI KEGIATAN EKK </a:t>
            </a:r>
          </a:p>
          <a:p>
            <a:pPr marL="0" indent="0" algn="ctr">
              <a:buNone/>
            </a:pPr>
            <a:r>
              <a:rPr lang="en-US" sz="2800" b="1" dirty="0" smtClean="0">
                <a:solidFill>
                  <a:schemeClr val="tx1"/>
                </a:solidFill>
              </a:rPr>
              <a:t>YANG DIBENARKAN</a:t>
            </a:r>
            <a:endParaRPr lang="ms-BN" sz="2800" b="1" dirty="0">
              <a:solidFill>
                <a:schemeClr val="tx1"/>
              </a:solidFill>
            </a:endParaRPr>
          </a:p>
        </p:txBody>
      </p:sp>
      <p:sp>
        <p:nvSpPr>
          <p:cNvPr id="4" name="Title 1"/>
          <p:cNvSpPr>
            <a:spLocks noGrp="1"/>
          </p:cNvSpPr>
          <p:nvPr>
            <p:ph type="title"/>
          </p:nvPr>
        </p:nvSpPr>
        <p:spPr/>
        <p:txBody>
          <a:bodyPr/>
          <a:lstStyle/>
          <a:p>
            <a:r>
              <a:rPr lang="en-SG" sz="4000" b="1" dirty="0">
                <a:solidFill>
                  <a:srgbClr val="2F5897"/>
                </a:solidFill>
                <a:effectLst>
                  <a:outerShdw blurRad="38100" dist="38100" dir="2700000" algn="tl">
                    <a:srgbClr val="000000">
                      <a:alpha val="43137"/>
                    </a:srgbClr>
                  </a:outerShdw>
                </a:effectLst>
                <a:latin typeface="Century Gothic"/>
              </a:rPr>
              <a:t>PERINTAH ESTABLISMEN </a:t>
            </a:r>
            <a:r>
              <a:rPr lang="en-SG" sz="4000" b="1" dirty="0" smtClean="0">
                <a:solidFill>
                  <a:srgbClr val="2F5897"/>
                </a:solidFill>
                <a:effectLst>
                  <a:outerShdw blurRad="38100" dist="38100" dir="2700000" algn="tl">
                    <a:srgbClr val="000000">
                      <a:alpha val="43137"/>
                    </a:srgbClr>
                  </a:outerShdw>
                </a:effectLst>
                <a:latin typeface="Century Gothic"/>
              </a:rPr>
              <a:t/>
            </a:r>
            <a:br>
              <a:rPr lang="en-SG" sz="4000" b="1" dirty="0" smtClean="0">
                <a:solidFill>
                  <a:srgbClr val="2F5897"/>
                </a:solidFill>
                <a:effectLst>
                  <a:outerShdw blurRad="38100" dist="38100" dir="2700000" algn="tl">
                    <a:srgbClr val="000000">
                      <a:alpha val="43137"/>
                    </a:srgbClr>
                  </a:outerShdw>
                </a:effectLst>
                <a:latin typeface="Century Gothic"/>
              </a:rPr>
            </a:br>
            <a:r>
              <a:rPr lang="en-SG" sz="4000" b="1" dirty="0" smtClean="0">
                <a:solidFill>
                  <a:srgbClr val="2F5897"/>
                </a:solidFill>
                <a:effectLst>
                  <a:outerShdw blurRad="38100" dist="38100" dir="2700000" algn="tl">
                    <a:srgbClr val="000000">
                      <a:alpha val="43137"/>
                    </a:srgbClr>
                  </a:outerShdw>
                </a:effectLst>
                <a:latin typeface="Century Gothic"/>
              </a:rPr>
              <a:t>KECANTIKAN </a:t>
            </a:r>
            <a:r>
              <a:rPr lang="en-SG" sz="4000" b="1" dirty="0">
                <a:solidFill>
                  <a:srgbClr val="2F5897"/>
                </a:solidFill>
                <a:effectLst>
                  <a:outerShdw blurRad="38100" dist="38100" dir="2700000" algn="tl">
                    <a:srgbClr val="000000">
                      <a:alpha val="43137"/>
                    </a:srgbClr>
                  </a:outerShdw>
                </a:effectLst>
                <a:latin typeface="Century Gothic"/>
              </a:rPr>
              <a:t>DAN KESIHATAN, 2016 (EKK)</a:t>
            </a:r>
            <a:endParaRPr lang="en-SG" dirty="0"/>
          </a:p>
        </p:txBody>
      </p:sp>
    </p:spTree>
    <p:extLst>
      <p:ext uri="{BB962C8B-B14F-4D97-AF65-F5344CB8AC3E}">
        <p14:creationId xmlns:p14="http://schemas.microsoft.com/office/powerpoint/2010/main" val="3770687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34661" y="197067"/>
            <a:ext cx="9080939" cy="6227379"/>
          </a:xfrm>
          <a:prstGeom prst="rect">
            <a:avLst/>
          </a:prstGeom>
          <a:pattFill prst="dotGrid">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Rectangle 7"/>
          <p:cNvSpPr/>
          <p:nvPr/>
        </p:nvSpPr>
        <p:spPr>
          <a:xfrm>
            <a:off x="1434661" y="197068"/>
            <a:ext cx="1608082" cy="14267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smtClean="0">
                <a:solidFill>
                  <a:schemeClr val="tx1"/>
                </a:solidFill>
                <a:latin typeface="+mj-lt"/>
              </a:rPr>
              <a:t>TANDAS LELAKI</a:t>
            </a:r>
            <a:endParaRPr lang="en-SG" b="1" dirty="0">
              <a:solidFill>
                <a:schemeClr val="tx1"/>
              </a:solidFill>
              <a:latin typeface="+mj-lt"/>
            </a:endParaRPr>
          </a:p>
        </p:txBody>
      </p:sp>
      <p:sp>
        <p:nvSpPr>
          <p:cNvPr id="11" name="Rectangle 10"/>
          <p:cNvSpPr/>
          <p:nvPr/>
        </p:nvSpPr>
        <p:spPr>
          <a:xfrm>
            <a:off x="3028309" y="197068"/>
            <a:ext cx="1608082" cy="14267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smtClean="0">
                <a:solidFill>
                  <a:schemeClr val="tx1"/>
                </a:solidFill>
                <a:latin typeface="+mj-lt"/>
              </a:rPr>
              <a:t>TEMPAT PERSALINAN PAKAIAN LELAKI </a:t>
            </a:r>
            <a:endParaRPr lang="en-SG" b="1" dirty="0">
              <a:solidFill>
                <a:schemeClr val="tx1"/>
              </a:solidFill>
              <a:latin typeface="+mj-lt"/>
            </a:endParaRPr>
          </a:p>
        </p:txBody>
      </p:sp>
      <p:sp>
        <p:nvSpPr>
          <p:cNvPr id="21" name="Right Arrow Callout 20"/>
          <p:cNvSpPr/>
          <p:nvPr/>
        </p:nvSpPr>
        <p:spPr>
          <a:xfrm>
            <a:off x="325465" y="5315919"/>
            <a:ext cx="3615915" cy="517980"/>
          </a:xfrm>
          <a:prstGeom prst="rightArrowCallout">
            <a:avLst>
              <a:gd name="adj1" fmla="val 7609"/>
              <a:gd name="adj2" fmla="val 25000"/>
              <a:gd name="adj3" fmla="val 25000"/>
              <a:gd name="adj4" fmla="val 6497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SG" sz="1600" dirty="0" err="1" smtClean="0">
                <a:solidFill>
                  <a:sysClr val="windowText" lastClr="000000"/>
                </a:solidFill>
              </a:rPr>
              <a:t>Pintu</a:t>
            </a:r>
            <a:r>
              <a:rPr lang="en-SG" sz="1600" dirty="0" smtClean="0">
                <a:solidFill>
                  <a:sysClr val="windowText" lastClr="000000"/>
                </a:solidFill>
              </a:rPr>
              <a:t> </a:t>
            </a:r>
            <a:r>
              <a:rPr lang="en-SG" sz="1600" dirty="0" err="1" smtClean="0">
                <a:solidFill>
                  <a:sysClr val="windowText" lastClr="000000"/>
                </a:solidFill>
              </a:rPr>
              <a:t>masuk</a:t>
            </a:r>
            <a:r>
              <a:rPr lang="en-SG" sz="1600" dirty="0" smtClean="0">
                <a:solidFill>
                  <a:sysClr val="windowText" lastClr="000000"/>
                </a:solidFill>
              </a:rPr>
              <a:t> </a:t>
            </a:r>
            <a:r>
              <a:rPr lang="en-SG" sz="1600" dirty="0" err="1" smtClean="0">
                <a:solidFill>
                  <a:sysClr val="windowText" lastClr="000000"/>
                </a:solidFill>
              </a:rPr>
              <a:t>utama</a:t>
            </a:r>
            <a:endParaRPr lang="en-SG" sz="1600" dirty="0">
              <a:solidFill>
                <a:sysClr val="windowText" lastClr="000000"/>
              </a:solidFill>
            </a:endParaRPr>
          </a:p>
        </p:txBody>
      </p:sp>
      <p:sp>
        <p:nvSpPr>
          <p:cNvPr id="30" name="TextBox 29"/>
          <p:cNvSpPr txBox="1"/>
          <p:nvPr/>
        </p:nvSpPr>
        <p:spPr>
          <a:xfrm>
            <a:off x="2666066" y="3063870"/>
            <a:ext cx="6859868" cy="830997"/>
          </a:xfrm>
          <a:prstGeom prst="rect">
            <a:avLst/>
          </a:prstGeom>
          <a:solidFill>
            <a:schemeClr val="bg1"/>
          </a:solidFill>
        </p:spPr>
        <p:txBody>
          <a:bodyPr wrap="square" rtlCol="0">
            <a:spAutoFit/>
          </a:bodyPr>
          <a:lstStyle/>
          <a:p>
            <a:pPr algn="ctr"/>
            <a:r>
              <a:rPr lang="en-SG" sz="2400" b="1" dirty="0" smtClean="0">
                <a:latin typeface="+mj-lt"/>
              </a:rPr>
              <a:t>PREMIS UNTUK KEGIATAN AEROBIK/GIMNASIUM</a:t>
            </a:r>
            <a:endParaRPr lang="en-SG" sz="2400" b="1" dirty="0">
              <a:latin typeface="+mj-l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2363" y="5167150"/>
            <a:ext cx="122872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7334256" y="197068"/>
            <a:ext cx="1608082" cy="14267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smtClean="0">
                <a:solidFill>
                  <a:schemeClr val="tx1"/>
                </a:solidFill>
                <a:latin typeface="+mj-lt"/>
              </a:rPr>
              <a:t>TEMPAT PERSALINAN PAKAIAN PEREMPUAN</a:t>
            </a:r>
            <a:endParaRPr lang="en-SG" b="1" dirty="0">
              <a:solidFill>
                <a:schemeClr val="tx1"/>
              </a:solidFill>
              <a:latin typeface="+mj-lt"/>
            </a:endParaRPr>
          </a:p>
        </p:txBody>
      </p:sp>
      <p:sp>
        <p:nvSpPr>
          <p:cNvPr id="15" name="Rectangle 14"/>
          <p:cNvSpPr/>
          <p:nvPr/>
        </p:nvSpPr>
        <p:spPr>
          <a:xfrm>
            <a:off x="8942338" y="197068"/>
            <a:ext cx="1573262" cy="14267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b="1" dirty="0" smtClean="0">
                <a:solidFill>
                  <a:schemeClr val="tx1"/>
                </a:solidFill>
                <a:latin typeface="+mj-lt"/>
              </a:rPr>
              <a:t>TANDAS PEREMPUAN</a:t>
            </a:r>
            <a:endParaRPr lang="en-SG" b="1" dirty="0">
              <a:solidFill>
                <a:schemeClr val="tx1"/>
              </a:solidFill>
              <a:latin typeface="+mj-lt"/>
            </a:endParaRPr>
          </a:p>
        </p:txBody>
      </p:sp>
    </p:spTree>
    <p:extLst>
      <p:ext uri="{BB962C8B-B14F-4D97-AF65-F5344CB8AC3E}">
        <p14:creationId xmlns:p14="http://schemas.microsoft.com/office/powerpoint/2010/main" val="1714277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19163" y="1136427"/>
            <a:ext cx="4661340" cy="5293069"/>
          </a:xfrm>
          <a:prstGeom prst="rect">
            <a:avLst/>
          </a:prstGeom>
          <a:pattFill prst="dotGrid">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Rectangle 8"/>
          <p:cNvSpPr/>
          <p:nvPr/>
        </p:nvSpPr>
        <p:spPr>
          <a:xfrm>
            <a:off x="6080503" y="1131377"/>
            <a:ext cx="4419598" cy="5293071"/>
          </a:xfrm>
          <a:prstGeom prst="rect">
            <a:avLst/>
          </a:prstGeom>
          <a:pattFill prst="dotGrid">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Rectangle 7"/>
          <p:cNvSpPr/>
          <p:nvPr/>
        </p:nvSpPr>
        <p:spPr>
          <a:xfrm>
            <a:off x="5181001" y="1131374"/>
            <a:ext cx="915001" cy="6026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dirty="0" smtClean="0">
                <a:solidFill>
                  <a:schemeClr val="tx1"/>
                </a:solidFill>
                <a:latin typeface="+mj-lt"/>
              </a:rPr>
              <a:t>TANDAS</a:t>
            </a:r>
            <a:endParaRPr lang="en-SG" sz="1400" b="1" dirty="0">
              <a:solidFill>
                <a:schemeClr val="tx1"/>
              </a:solidFill>
              <a:latin typeface="+mj-lt"/>
            </a:endParaRPr>
          </a:p>
        </p:txBody>
      </p:sp>
      <p:sp>
        <p:nvSpPr>
          <p:cNvPr id="21" name="Right Arrow Callout 20"/>
          <p:cNvSpPr/>
          <p:nvPr/>
        </p:nvSpPr>
        <p:spPr>
          <a:xfrm>
            <a:off x="108490" y="5486401"/>
            <a:ext cx="4355024" cy="677917"/>
          </a:xfrm>
          <a:prstGeom prst="rightArrowCallout">
            <a:avLst>
              <a:gd name="adj1" fmla="val 7609"/>
              <a:gd name="adj2" fmla="val 25000"/>
              <a:gd name="adj3" fmla="val 25000"/>
              <a:gd name="adj4" fmla="val 6497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SG" sz="1400" dirty="0" err="1" smtClean="0">
                <a:solidFill>
                  <a:sysClr val="windowText" lastClr="000000"/>
                </a:solidFill>
              </a:rPr>
              <a:t>Pintu</a:t>
            </a:r>
            <a:r>
              <a:rPr lang="en-SG" sz="1400" dirty="0" smtClean="0">
                <a:solidFill>
                  <a:sysClr val="windowText" lastClr="000000"/>
                </a:solidFill>
              </a:rPr>
              <a:t> </a:t>
            </a:r>
            <a:r>
              <a:rPr lang="en-SG" sz="1400" dirty="0" err="1" smtClean="0">
                <a:solidFill>
                  <a:sysClr val="windowText" lastClr="000000"/>
                </a:solidFill>
              </a:rPr>
              <a:t>masuk</a:t>
            </a:r>
            <a:r>
              <a:rPr lang="en-SG" sz="1400" dirty="0" smtClean="0">
                <a:solidFill>
                  <a:sysClr val="windowText" lastClr="000000"/>
                </a:solidFill>
              </a:rPr>
              <a:t> </a:t>
            </a:r>
            <a:r>
              <a:rPr lang="en-SG" sz="1400" dirty="0" err="1" smtClean="0">
                <a:solidFill>
                  <a:sysClr val="windowText" lastClr="000000"/>
                </a:solidFill>
              </a:rPr>
              <a:t>utama</a:t>
            </a:r>
            <a:r>
              <a:rPr lang="en-SG" sz="1400" dirty="0" smtClean="0">
                <a:solidFill>
                  <a:sysClr val="windowText" lastClr="000000"/>
                </a:solidFill>
              </a:rPr>
              <a:t> EKK </a:t>
            </a:r>
            <a:r>
              <a:rPr lang="en-SG" sz="1400" dirty="0" err="1" smtClean="0">
                <a:solidFill>
                  <a:sysClr val="windowText" lastClr="000000"/>
                </a:solidFill>
              </a:rPr>
              <a:t>bagi</a:t>
            </a:r>
            <a:r>
              <a:rPr lang="en-SG" sz="1400" dirty="0" smtClean="0">
                <a:solidFill>
                  <a:sysClr val="windowText" lastClr="000000"/>
                </a:solidFill>
              </a:rPr>
              <a:t> </a:t>
            </a:r>
            <a:r>
              <a:rPr lang="en-SG" sz="1400" dirty="0" err="1" smtClean="0">
                <a:solidFill>
                  <a:sysClr val="windowText" lastClr="000000"/>
                </a:solidFill>
              </a:rPr>
              <a:t>pelanggan</a:t>
            </a:r>
            <a:r>
              <a:rPr lang="en-SG" sz="1400" dirty="0" smtClean="0">
                <a:solidFill>
                  <a:sysClr val="windowText" lastClr="000000"/>
                </a:solidFill>
              </a:rPr>
              <a:t> </a:t>
            </a:r>
            <a:r>
              <a:rPr lang="en-SG" sz="1400" dirty="0" err="1" smtClean="0">
                <a:solidFill>
                  <a:sysClr val="windowText" lastClr="000000"/>
                </a:solidFill>
              </a:rPr>
              <a:t>lelaki</a:t>
            </a:r>
            <a:endParaRPr lang="en-SG" sz="1400" dirty="0">
              <a:solidFill>
                <a:sysClr val="windowText" lastClr="000000"/>
              </a:solidFill>
            </a:endParaRPr>
          </a:p>
        </p:txBody>
      </p:sp>
      <p:sp>
        <p:nvSpPr>
          <p:cNvPr id="30" name="TextBox 29"/>
          <p:cNvSpPr txBox="1"/>
          <p:nvPr/>
        </p:nvSpPr>
        <p:spPr>
          <a:xfrm>
            <a:off x="2286002" y="1935265"/>
            <a:ext cx="2498836" cy="467436"/>
          </a:xfrm>
          <a:prstGeom prst="rect">
            <a:avLst/>
          </a:prstGeom>
          <a:solidFill>
            <a:schemeClr val="bg1"/>
          </a:solidFill>
        </p:spPr>
        <p:txBody>
          <a:bodyPr wrap="square" rtlCol="0">
            <a:spAutoFit/>
          </a:bodyPr>
          <a:lstStyle/>
          <a:p>
            <a:pPr algn="ctr"/>
            <a:r>
              <a:rPr lang="en-SG" sz="2400" b="1" dirty="0" smtClean="0">
                <a:latin typeface="+mj-lt"/>
              </a:rPr>
              <a:t>PREMIS LELAKI</a:t>
            </a:r>
            <a:endParaRPr lang="en-SG" sz="2400" b="1" dirty="0">
              <a:latin typeface="+mj-lt"/>
            </a:endParaRPr>
          </a:p>
        </p:txBody>
      </p:sp>
      <p:sp>
        <p:nvSpPr>
          <p:cNvPr id="32" name="TextBox 31"/>
          <p:cNvSpPr txBox="1"/>
          <p:nvPr/>
        </p:nvSpPr>
        <p:spPr>
          <a:xfrm>
            <a:off x="6666242" y="1935265"/>
            <a:ext cx="3556654" cy="467436"/>
          </a:xfrm>
          <a:prstGeom prst="rect">
            <a:avLst/>
          </a:prstGeom>
          <a:solidFill>
            <a:schemeClr val="bg1"/>
          </a:solidFill>
        </p:spPr>
        <p:txBody>
          <a:bodyPr wrap="square" rtlCol="0">
            <a:spAutoFit/>
          </a:bodyPr>
          <a:lstStyle/>
          <a:p>
            <a:pPr algn="ctr"/>
            <a:r>
              <a:rPr lang="en-SG" sz="2400" b="1" dirty="0" smtClean="0">
                <a:latin typeface="+mj-lt"/>
              </a:rPr>
              <a:t>PREMIS PEREMPUAN</a:t>
            </a:r>
            <a:endParaRPr lang="en-SG" sz="2400" b="1" dirty="0">
              <a:latin typeface="+mj-lt"/>
            </a:endParaRPr>
          </a:p>
        </p:txBody>
      </p:sp>
      <p:sp>
        <p:nvSpPr>
          <p:cNvPr id="29" name="Left Arrow Callout 28"/>
          <p:cNvSpPr/>
          <p:nvPr/>
        </p:nvSpPr>
        <p:spPr>
          <a:xfrm>
            <a:off x="7330700" y="5486400"/>
            <a:ext cx="4666860" cy="677917"/>
          </a:xfrm>
          <a:prstGeom prst="leftArrowCallout">
            <a:avLst>
              <a:gd name="adj1" fmla="val 10778"/>
              <a:gd name="adj2" fmla="val 25000"/>
              <a:gd name="adj3" fmla="val 25000"/>
              <a:gd name="adj4" fmla="val 6497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SG" sz="1400" dirty="0" err="1" smtClean="0">
                <a:solidFill>
                  <a:sysClr val="windowText" lastClr="000000"/>
                </a:solidFill>
              </a:rPr>
              <a:t>Pintu</a:t>
            </a:r>
            <a:r>
              <a:rPr lang="en-SG" sz="1400" dirty="0" smtClean="0">
                <a:solidFill>
                  <a:sysClr val="windowText" lastClr="000000"/>
                </a:solidFill>
              </a:rPr>
              <a:t> </a:t>
            </a:r>
            <a:r>
              <a:rPr lang="en-SG" sz="1400" dirty="0" err="1" smtClean="0">
                <a:solidFill>
                  <a:sysClr val="windowText" lastClr="000000"/>
                </a:solidFill>
              </a:rPr>
              <a:t>masuk</a:t>
            </a:r>
            <a:r>
              <a:rPr lang="en-SG" sz="1400" dirty="0" smtClean="0">
                <a:solidFill>
                  <a:sysClr val="windowText" lastClr="000000"/>
                </a:solidFill>
              </a:rPr>
              <a:t> </a:t>
            </a:r>
            <a:r>
              <a:rPr lang="en-SG" sz="1400" dirty="0" err="1" smtClean="0">
                <a:solidFill>
                  <a:sysClr val="windowText" lastClr="000000"/>
                </a:solidFill>
              </a:rPr>
              <a:t>utama</a:t>
            </a:r>
            <a:r>
              <a:rPr lang="en-SG" sz="1400" dirty="0" smtClean="0">
                <a:solidFill>
                  <a:sysClr val="windowText" lastClr="000000"/>
                </a:solidFill>
              </a:rPr>
              <a:t> EKK </a:t>
            </a:r>
            <a:r>
              <a:rPr lang="en-SG" sz="1400" dirty="0" err="1" smtClean="0">
                <a:solidFill>
                  <a:sysClr val="windowText" lastClr="000000"/>
                </a:solidFill>
              </a:rPr>
              <a:t>bagi</a:t>
            </a:r>
            <a:r>
              <a:rPr lang="en-SG" sz="1400" dirty="0" smtClean="0">
                <a:solidFill>
                  <a:sysClr val="windowText" lastClr="000000"/>
                </a:solidFill>
              </a:rPr>
              <a:t> </a:t>
            </a:r>
            <a:r>
              <a:rPr lang="en-SG" sz="1400" dirty="0" err="1" smtClean="0">
                <a:solidFill>
                  <a:sysClr val="windowText" lastClr="000000"/>
                </a:solidFill>
              </a:rPr>
              <a:t>pelanggan</a:t>
            </a:r>
            <a:r>
              <a:rPr lang="en-SG" sz="1400" dirty="0" smtClean="0">
                <a:solidFill>
                  <a:sysClr val="windowText" lastClr="000000"/>
                </a:solidFill>
              </a:rPr>
              <a:t> </a:t>
            </a:r>
            <a:r>
              <a:rPr lang="en-SG" sz="1400" dirty="0" err="1" smtClean="0">
                <a:solidFill>
                  <a:sysClr val="windowText" lastClr="000000"/>
                </a:solidFill>
              </a:rPr>
              <a:t>perempuan</a:t>
            </a:r>
            <a:endParaRPr lang="en-SG" sz="1400" dirty="0">
              <a:solidFill>
                <a:sysClr val="windowText" lastClr="000000"/>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533" y="5538262"/>
            <a:ext cx="862558" cy="936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153" y="5599608"/>
            <a:ext cx="806034" cy="87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3044461" y="4748218"/>
            <a:ext cx="804041" cy="744468"/>
          </a:xfrm>
          <a:prstGeom prst="rect">
            <a:avLst/>
          </a:prstGeom>
        </p:spPr>
      </p:pic>
      <p:pic>
        <p:nvPicPr>
          <p:cNvPr id="4" name="Picture 4" descr="Image result for female cashier symb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0766" y="4843551"/>
            <a:ext cx="553804" cy="5538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29899" y="216977"/>
            <a:ext cx="9701940" cy="646331"/>
          </a:xfrm>
          <a:prstGeom prst="rect">
            <a:avLst/>
          </a:prstGeom>
        </p:spPr>
        <p:txBody>
          <a:bodyPr wrap="square">
            <a:spAutoFit/>
          </a:bodyPr>
          <a:lstStyle/>
          <a:p>
            <a:pPr algn="ctr"/>
            <a:r>
              <a:rPr lang="en-SG" b="1" dirty="0" smtClean="0"/>
              <a:t>CONTOH KEDAI GUNTING / SALON / PEDICURE DAN MANICURE DAN </a:t>
            </a:r>
          </a:p>
          <a:p>
            <a:pPr algn="ctr"/>
            <a:r>
              <a:rPr lang="en-SG" b="1" dirty="0" smtClean="0"/>
              <a:t>RAWATAN MUKA SAHAJA</a:t>
            </a:r>
            <a:endParaRPr lang="ms-BN" dirty="0"/>
          </a:p>
        </p:txBody>
      </p:sp>
      <p:sp>
        <p:nvSpPr>
          <p:cNvPr id="19" name="Rectangle 18"/>
          <p:cNvSpPr/>
          <p:nvPr/>
        </p:nvSpPr>
        <p:spPr>
          <a:xfrm>
            <a:off x="6096000" y="1131377"/>
            <a:ext cx="915001" cy="6026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dirty="0" smtClean="0">
                <a:solidFill>
                  <a:schemeClr val="tx1"/>
                </a:solidFill>
                <a:latin typeface="+mj-lt"/>
              </a:rPr>
              <a:t>TANDAS</a:t>
            </a:r>
            <a:endParaRPr lang="en-SG" sz="1400" b="1" dirty="0">
              <a:solidFill>
                <a:schemeClr val="tx1"/>
              </a:solidFill>
              <a:latin typeface="+mj-lt"/>
            </a:endParaRPr>
          </a:p>
        </p:txBody>
      </p:sp>
      <p:sp>
        <p:nvSpPr>
          <p:cNvPr id="5" name="Rounded Rectangle 4"/>
          <p:cNvSpPr/>
          <p:nvPr/>
        </p:nvSpPr>
        <p:spPr>
          <a:xfrm>
            <a:off x="1705982" y="2774197"/>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24" name="Rounded Rectangle 23"/>
          <p:cNvSpPr/>
          <p:nvPr/>
        </p:nvSpPr>
        <p:spPr>
          <a:xfrm>
            <a:off x="1704316" y="3174570"/>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25" name="Rounded Rectangle 24"/>
          <p:cNvSpPr/>
          <p:nvPr/>
        </p:nvSpPr>
        <p:spPr>
          <a:xfrm>
            <a:off x="1705982" y="3634749"/>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26" name="Rounded Rectangle 25"/>
          <p:cNvSpPr/>
          <p:nvPr/>
        </p:nvSpPr>
        <p:spPr>
          <a:xfrm>
            <a:off x="1697733" y="4047651"/>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27" name="Rounded Rectangle 26"/>
          <p:cNvSpPr/>
          <p:nvPr/>
        </p:nvSpPr>
        <p:spPr>
          <a:xfrm>
            <a:off x="1707022" y="4494793"/>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28" name="Rounded Rectangle 27"/>
          <p:cNvSpPr/>
          <p:nvPr/>
        </p:nvSpPr>
        <p:spPr>
          <a:xfrm>
            <a:off x="1697733" y="4923856"/>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6" name="Flowchart: Or 5"/>
          <p:cNvSpPr/>
          <p:nvPr/>
        </p:nvSpPr>
        <p:spPr>
          <a:xfrm>
            <a:off x="3446480" y="1255363"/>
            <a:ext cx="419211" cy="294468"/>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10" name="Rectangle 9"/>
          <p:cNvSpPr/>
          <p:nvPr/>
        </p:nvSpPr>
        <p:spPr>
          <a:xfrm>
            <a:off x="5180999" y="2774197"/>
            <a:ext cx="457500" cy="2149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12" name="Flowchart: Delay 11"/>
          <p:cNvSpPr/>
          <p:nvPr/>
        </p:nvSpPr>
        <p:spPr>
          <a:xfrm>
            <a:off x="4573539" y="2898183"/>
            <a:ext cx="321323" cy="2763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31" name="Flowchart: Delay 30"/>
          <p:cNvSpPr/>
          <p:nvPr/>
        </p:nvSpPr>
        <p:spPr>
          <a:xfrm>
            <a:off x="4569399" y="3402273"/>
            <a:ext cx="321323" cy="2763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33" name="Flowchart: Delay 32"/>
          <p:cNvSpPr/>
          <p:nvPr/>
        </p:nvSpPr>
        <p:spPr>
          <a:xfrm>
            <a:off x="4573539" y="3912048"/>
            <a:ext cx="321323" cy="2763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34" name="Flowchart: Delay 33"/>
          <p:cNvSpPr/>
          <p:nvPr/>
        </p:nvSpPr>
        <p:spPr>
          <a:xfrm>
            <a:off x="4569399" y="4435666"/>
            <a:ext cx="321323" cy="2763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38" name="Rounded Rectangle 37"/>
          <p:cNvSpPr/>
          <p:nvPr/>
        </p:nvSpPr>
        <p:spPr>
          <a:xfrm>
            <a:off x="6290376" y="2774197"/>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39" name="Rounded Rectangle 38"/>
          <p:cNvSpPr/>
          <p:nvPr/>
        </p:nvSpPr>
        <p:spPr>
          <a:xfrm>
            <a:off x="6288710" y="3174570"/>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40" name="Rounded Rectangle 39"/>
          <p:cNvSpPr/>
          <p:nvPr/>
        </p:nvSpPr>
        <p:spPr>
          <a:xfrm>
            <a:off x="6290376" y="3634749"/>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41" name="Rounded Rectangle 40"/>
          <p:cNvSpPr/>
          <p:nvPr/>
        </p:nvSpPr>
        <p:spPr>
          <a:xfrm>
            <a:off x="6282127" y="4047651"/>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42" name="Rounded Rectangle 41"/>
          <p:cNvSpPr/>
          <p:nvPr/>
        </p:nvSpPr>
        <p:spPr>
          <a:xfrm>
            <a:off x="6291416" y="4494793"/>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43" name="Rounded Rectangle 42"/>
          <p:cNvSpPr/>
          <p:nvPr/>
        </p:nvSpPr>
        <p:spPr>
          <a:xfrm>
            <a:off x="6282127" y="4923856"/>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44" name="Rectangle 43"/>
          <p:cNvSpPr/>
          <p:nvPr/>
        </p:nvSpPr>
        <p:spPr>
          <a:xfrm>
            <a:off x="9765396" y="2774197"/>
            <a:ext cx="457500" cy="2149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45" name="Flowchart: Delay 44"/>
          <p:cNvSpPr/>
          <p:nvPr/>
        </p:nvSpPr>
        <p:spPr>
          <a:xfrm>
            <a:off x="9157934" y="2898183"/>
            <a:ext cx="321323" cy="2763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46" name="Flowchart: Delay 45"/>
          <p:cNvSpPr/>
          <p:nvPr/>
        </p:nvSpPr>
        <p:spPr>
          <a:xfrm>
            <a:off x="9153795" y="3402273"/>
            <a:ext cx="321323" cy="2763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47" name="Flowchart: Delay 46"/>
          <p:cNvSpPr/>
          <p:nvPr/>
        </p:nvSpPr>
        <p:spPr>
          <a:xfrm>
            <a:off x="9157934" y="3912048"/>
            <a:ext cx="321323" cy="2763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48" name="Flowchart: Delay 47"/>
          <p:cNvSpPr/>
          <p:nvPr/>
        </p:nvSpPr>
        <p:spPr>
          <a:xfrm>
            <a:off x="9153794" y="4435666"/>
            <a:ext cx="321323" cy="2763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49" name="Flowchart: Or 48"/>
          <p:cNvSpPr/>
          <p:nvPr/>
        </p:nvSpPr>
        <p:spPr>
          <a:xfrm>
            <a:off x="7890764" y="1260529"/>
            <a:ext cx="419211" cy="294468"/>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Tree>
    <p:extLst>
      <p:ext uri="{BB962C8B-B14F-4D97-AF65-F5344CB8AC3E}">
        <p14:creationId xmlns:p14="http://schemas.microsoft.com/office/powerpoint/2010/main" val="3270943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19162" y="5180108"/>
            <a:ext cx="9080939" cy="132229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ms-BN"/>
          </a:p>
        </p:txBody>
      </p:sp>
      <p:sp>
        <p:nvSpPr>
          <p:cNvPr id="7" name="Rectangle 6"/>
          <p:cNvSpPr/>
          <p:nvPr/>
        </p:nvSpPr>
        <p:spPr>
          <a:xfrm>
            <a:off x="1419163" y="1136427"/>
            <a:ext cx="4661340" cy="4033961"/>
          </a:xfrm>
          <a:prstGeom prst="rect">
            <a:avLst/>
          </a:prstGeom>
          <a:pattFill prst="dotGrid">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Rectangle 8"/>
          <p:cNvSpPr/>
          <p:nvPr/>
        </p:nvSpPr>
        <p:spPr>
          <a:xfrm>
            <a:off x="6080503" y="1131376"/>
            <a:ext cx="4419598" cy="4040452"/>
          </a:xfrm>
          <a:prstGeom prst="rect">
            <a:avLst/>
          </a:prstGeom>
          <a:pattFill prst="dotGrid">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Rectangle 7"/>
          <p:cNvSpPr/>
          <p:nvPr/>
        </p:nvSpPr>
        <p:spPr>
          <a:xfrm>
            <a:off x="5181001" y="1131374"/>
            <a:ext cx="915001" cy="6026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dirty="0" smtClean="0">
                <a:solidFill>
                  <a:schemeClr val="tx1"/>
                </a:solidFill>
                <a:latin typeface="+mj-lt"/>
              </a:rPr>
              <a:t>TANDAS</a:t>
            </a:r>
            <a:endParaRPr lang="en-SG" sz="1400" b="1" dirty="0">
              <a:solidFill>
                <a:schemeClr val="tx1"/>
              </a:solidFill>
              <a:latin typeface="+mj-lt"/>
            </a:endParaRPr>
          </a:p>
        </p:txBody>
      </p:sp>
      <p:sp>
        <p:nvSpPr>
          <p:cNvPr id="30" name="TextBox 29"/>
          <p:cNvSpPr txBox="1"/>
          <p:nvPr/>
        </p:nvSpPr>
        <p:spPr>
          <a:xfrm>
            <a:off x="2286002" y="1935265"/>
            <a:ext cx="2498836" cy="467436"/>
          </a:xfrm>
          <a:prstGeom prst="rect">
            <a:avLst/>
          </a:prstGeom>
          <a:solidFill>
            <a:schemeClr val="bg1"/>
          </a:solidFill>
        </p:spPr>
        <p:txBody>
          <a:bodyPr wrap="square" rtlCol="0">
            <a:spAutoFit/>
          </a:bodyPr>
          <a:lstStyle/>
          <a:p>
            <a:pPr algn="ctr"/>
            <a:r>
              <a:rPr lang="en-SG" sz="2400" b="1" dirty="0" smtClean="0">
                <a:latin typeface="+mj-lt"/>
              </a:rPr>
              <a:t>PREMIS LELAKI</a:t>
            </a:r>
            <a:endParaRPr lang="en-SG" sz="2400" b="1" dirty="0">
              <a:latin typeface="+mj-lt"/>
            </a:endParaRPr>
          </a:p>
        </p:txBody>
      </p:sp>
      <p:sp>
        <p:nvSpPr>
          <p:cNvPr id="32" name="TextBox 31"/>
          <p:cNvSpPr txBox="1"/>
          <p:nvPr/>
        </p:nvSpPr>
        <p:spPr>
          <a:xfrm>
            <a:off x="6666242" y="1935265"/>
            <a:ext cx="3556654" cy="467436"/>
          </a:xfrm>
          <a:prstGeom prst="rect">
            <a:avLst/>
          </a:prstGeom>
          <a:solidFill>
            <a:schemeClr val="bg1"/>
          </a:solidFill>
        </p:spPr>
        <p:txBody>
          <a:bodyPr wrap="square" rtlCol="0">
            <a:spAutoFit/>
          </a:bodyPr>
          <a:lstStyle/>
          <a:p>
            <a:pPr algn="ctr"/>
            <a:r>
              <a:rPr lang="en-SG" sz="2400" b="1" dirty="0" smtClean="0">
                <a:latin typeface="+mj-lt"/>
              </a:rPr>
              <a:t>PREMIS PEREMPUAN</a:t>
            </a:r>
            <a:endParaRPr lang="en-SG" sz="2400" b="1" dirty="0">
              <a:latin typeface="+mj-l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392" y="4302053"/>
            <a:ext cx="862558" cy="936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0057" y="4368193"/>
            <a:ext cx="806034" cy="87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3061651" y="3422542"/>
            <a:ext cx="804041" cy="744468"/>
          </a:xfrm>
          <a:prstGeom prst="rect">
            <a:avLst/>
          </a:prstGeom>
        </p:spPr>
      </p:pic>
      <p:pic>
        <p:nvPicPr>
          <p:cNvPr id="4" name="Picture 4" descr="Image result for female cashier symb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6172" y="3540466"/>
            <a:ext cx="553804" cy="5538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29899" y="216977"/>
            <a:ext cx="9701940" cy="646331"/>
          </a:xfrm>
          <a:prstGeom prst="rect">
            <a:avLst/>
          </a:prstGeom>
        </p:spPr>
        <p:txBody>
          <a:bodyPr wrap="square">
            <a:spAutoFit/>
          </a:bodyPr>
          <a:lstStyle/>
          <a:p>
            <a:pPr algn="ctr"/>
            <a:r>
              <a:rPr lang="en-SG" b="1" dirty="0" smtClean="0"/>
              <a:t>CONTOH KEDAI GUNTING / SALON / PEDICURE DAN MANICURE DAN </a:t>
            </a:r>
          </a:p>
          <a:p>
            <a:pPr algn="ctr"/>
            <a:r>
              <a:rPr lang="en-SG" b="1" dirty="0" smtClean="0"/>
              <a:t>RAWATAN MUKA SAHAJA</a:t>
            </a:r>
            <a:endParaRPr lang="ms-BN" dirty="0"/>
          </a:p>
        </p:txBody>
      </p:sp>
      <p:sp>
        <p:nvSpPr>
          <p:cNvPr id="19" name="Rectangle 18"/>
          <p:cNvSpPr/>
          <p:nvPr/>
        </p:nvSpPr>
        <p:spPr>
          <a:xfrm>
            <a:off x="6096000" y="1131377"/>
            <a:ext cx="915001" cy="6026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dirty="0" smtClean="0">
                <a:solidFill>
                  <a:schemeClr val="tx1"/>
                </a:solidFill>
                <a:latin typeface="+mj-lt"/>
              </a:rPr>
              <a:t>TANDAS</a:t>
            </a:r>
            <a:endParaRPr lang="en-SG" sz="1400" b="1" dirty="0">
              <a:solidFill>
                <a:schemeClr val="tx1"/>
              </a:solidFill>
              <a:latin typeface="+mj-lt"/>
            </a:endParaRPr>
          </a:p>
        </p:txBody>
      </p:sp>
      <p:sp>
        <p:nvSpPr>
          <p:cNvPr id="5" name="Rounded Rectangle 4"/>
          <p:cNvSpPr/>
          <p:nvPr/>
        </p:nvSpPr>
        <p:spPr>
          <a:xfrm>
            <a:off x="1705982" y="2774197"/>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24" name="Rounded Rectangle 23"/>
          <p:cNvSpPr/>
          <p:nvPr/>
        </p:nvSpPr>
        <p:spPr>
          <a:xfrm>
            <a:off x="1704316" y="3174570"/>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25" name="Rounded Rectangle 24"/>
          <p:cNvSpPr/>
          <p:nvPr/>
        </p:nvSpPr>
        <p:spPr>
          <a:xfrm>
            <a:off x="1705982" y="3634749"/>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26" name="Rounded Rectangle 25"/>
          <p:cNvSpPr/>
          <p:nvPr/>
        </p:nvSpPr>
        <p:spPr>
          <a:xfrm>
            <a:off x="1697733" y="4047651"/>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27" name="Rounded Rectangle 26"/>
          <p:cNvSpPr/>
          <p:nvPr/>
        </p:nvSpPr>
        <p:spPr>
          <a:xfrm>
            <a:off x="1707022" y="4494793"/>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28" name="Rounded Rectangle 27"/>
          <p:cNvSpPr/>
          <p:nvPr/>
        </p:nvSpPr>
        <p:spPr>
          <a:xfrm>
            <a:off x="1697733" y="4923856"/>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6" name="Flowchart: Or 5"/>
          <p:cNvSpPr/>
          <p:nvPr/>
        </p:nvSpPr>
        <p:spPr>
          <a:xfrm>
            <a:off x="3446480" y="1255363"/>
            <a:ext cx="419211" cy="294468"/>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10" name="Rectangle 9"/>
          <p:cNvSpPr/>
          <p:nvPr/>
        </p:nvSpPr>
        <p:spPr>
          <a:xfrm>
            <a:off x="5180999" y="2774197"/>
            <a:ext cx="457500" cy="2149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12" name="Flowchart: Delay 11"/>
          <p:cNvSpPr/>
          <p:nvPr/>
        </p:nvSpPr>
        <p:spPr>
          <a:xfrm>
            <a:off x="4573539" y="2898183"/>
            <a:ext cx="321323" cy="2763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31" name="Flowchart: Delay 30"/>
          <p:cNvSpPr/>
          <p:nvPr/>
        </p:nvSpPr>
        <p:spPr>
          <a:xfrm>
            <a:off x="4569399" y="3402273"/>
            <a:ext cx="321323" cy="2763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33" name="Flowchart: Delay 32"/>
          <p:cNvSpPr/>
          <p:nvPr/>
        </p:nvSpPr>
        <p:spPr>
          <a:xfrm>
            <a:off x="4573539" y="3912048"/>
            <a:ext cx="321323" cy="2763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34" name="Flowchart: Delay 33"/>
          <p:cNvSpPr/>
          <p:nvPr/>
        </p:nvSpPr>
        <p:spPr>
          <a:xfrm>
            <a:off x="4569399" y="4435666"/>
            <a:ext cx="321323" cy="2763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38" name="Rounded Rectangle 37"/>
          <p:cNvSpPr/>
          <p:nvPr/>
        </p:nvSpPr>
        <p:spPr>
          <a:xfrm>
            <a:off x="6290376" y="2774197"/>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39" name="Rounded Rectangle 38"/>
          <p:cNvSpPr/>
          <p:nvPr/>
        </p:nvSpPr>
        <p:spPr>
          <a:xfrm>
            <a:off x="6288710" y="3174570"/>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40" name="Rounded Rectangle 39"/>
          <p:cNvSpPr/>
          <p:nvPr/>
        </p:nvSpPr>
        <p:spPr>
          <a:xfrm>
            <a:off x="6290376" y="3634749"/>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41" name="Rounded Rectangle 40"/>
          <p:cNvSpPr/>
          <p:nvPr/>
        </p:nvSpPr>
        <p:spPr>
          <a:xfrm>
            <a:off x="6282127" y="4047651"/>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42" name="Rounded Rectangle 41"/>
          <p:cNvSpPr/>
          <p:nvPr/>
        </p:nvSpPr>
        <p:spPr>
          <a:xfrm>
            <a:off x="6291416" y="4494793"/>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44" name="Rectangle 43"/>
          <p:cNvSpPr/>
          <p:nvPr/>
        </p:nvSpPr>
        <p:spPr>
          <a:xfrm>
            <a:off x="9765396" y="2774197"/>
            <a:ext cx="457500" cy="2149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43" name="Rounded Rectangle 42"/>
          <p:cNvSpPr/>
          <p:nvPr/>
        </p:nvSpPr>
        <p:spPr>
          <a:xfrm>
            <a:off x="6282127" y="4923856"/>
            <a:ext cx="209228" cy="247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45" name="Flowchart: Delay 44"/>
          <p:cNvSpPr/>
          <p:nvPr/>
        </p:nvSpPr>
        <p:spPr>
          <a:xfrm>
            <a:off x="9157934" y="2898183"/>
            <a:ext cx="321323" cy="2763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46" name="Flowchart: Delay 45"/>
          <p:cNvSpPr/>
          <p:nvPr/>
        </p:nvSpPr>
        <p:spPr>
          <a:xfrm>
            <a:off x="9153795" y="3402273"/>
            <a:ext cx="321323" cy="2763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47" name="Flowchart: Delay 46"/>
          <p:cNvSpPr/>
          <p:nvPr/>
        </p:nvSpPr>
        <p:spPr>
          <a:xfrm>
            <a:off x="9157934" y="3912048"/>
            <a:ext cx="321323" cy="2763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48" name="Flowchart: Delay 47"/>
          <p:cNvSpPr/>
          <p:nvPr/>
        </p:nvSpPr>
        <p:spPr>
          <a:xfrm>
            <a:off x="9153794" y="4435666"/>
            <a:ext cx="321323" cy="2763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49" name="Flowchart: Or 48"/>
          <p:cNvSpPr/>
          <p:nvPr/>
        </p:nvSpPr>
        <p:spPr>
          <a:xfrm>
            <a:off x="7890764" y="1260529"/>
            <a:ext cx="419211" cy="294468"/>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29" name="Left Arrow Callout 28"/>
          <p:cNvSpPr/>
          <p:nvPr/>
        </p:nvSpPr>
        <p:spPr>
          <a:xfrm>
            <a:off x="8436092" y="4584897"/>
            <a:ext cx="3552990" cy="677917"/>
          </a:xfrm>
          <a:prstGeom prst="leftArrowCallout">
            <a:avLst>
              <a:gd name="adj1" fmla="val 10778"/>
              <a:gd name="adj2" fmla="val 25000"/>
              <a:gd name="adj3" fmla="val 25000"/>
              <a:gd name="adj4" fmla="val 6497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SG" sz="1400" dirty="0" err="1" smtClean="0">
                <a:solidFill>
                  <a:sysClr val="windowText" lastClr="000000"/>
                </a:solidFill>
              </a:rPr>
              <a:t>Pintu</a:t>
            </a:r>
            <a:r>
              <a:rPr lang="en-SG" sz="1400" dirty="0" smtClean="0">
                <a:solidFill>
                  <a:sysClr val="windowText" lastClr="000000"/>
                </a:solidFill>
              </a:rPr>
              <a:t> </a:t>
            </a:r>
            <a:r>
              <a:rPr lang="en-SG" sz="1400" dirty="0" err="1" smtClean="0">
                <a:solidFill>
                  <a:sysClr val="windowText" lastClr="000000"/>
                </a:solidFill>
              </a:rPr>
              <a:t>masuk</a:t>
            </a:r>
            <a:r>
              <a:rPr lang="en-SG" sz="1400" dirty="0" smtClean="0">
                <a:solidFill>
                  <a:sysClr val="windowText" lastClr="000000"/>
                </a:solidFill>
              </a:rPr>
              <a:t> </a:t>
            </a:r>
            <a:r>
              <a:rPr lang="en-SG" sz="1400" dirty="0" err="1" smtClean="0">
                <a:solidFill>
                  <a:sysClr val="windowText" lastClr="000000"/>
                </a:solidFill>
              </a:rPr>
              <a:t>utama</a:t>
            </a:r>
            <a:r>
              <a:rPr lang="en-SG" sz="1400" dirty="0" smtClean="0">
                <a:solidFill>
                  <a:sysClr val="windowText" lastClr="000000"/>
                </a:solidFill>
              </a:rPr>
              <a:t> EKK </a:t>
            </a:r>
            <a:r>
              <a:rPr lang="en-SG" sz="1400" dirty="0" err="1" smtClean="0">
                <a:solidFill>
                  <a:sysClr val="windowText" lastClr="000000"/>
                </a:solidFill>
              </a:rPr>
              <a:t>bagi</a:t>
            </a:r>
            <a:r>
              <a:rPr lang="en-SG" sz="1400" dirty="0" smtClean="0">
                <a:solidFill>
                  <a:sysClr val="windowText" lastClr="000000"/>
                </a:solidFill>
              </a:rPr>
              <a:t> </a:t>
            </a:r>
            <a:r>
              <a:rPr lang="en-SG" sz="1400" dirty="0" err="1" smtClean="0">
                <a:solidFill>
                  <a:sysClr val="windowText" lastClr="000000"/>
                </a:solidFill>
              </a:rPr>
              <a:t>pelanggan</a:t>
            </a:r>
            <a:r>
              <a:rPr lang="en-SG" sz="1400" dirty="0" smtClean="0">
                <a:solidFill>
                  <a:sysClr val="windowText" lastClr="000000"/>
                </a:solidFill>
              </a:rPr>
              <a:t> </a:t>
            </a:r>
            <a:r>
              <a:rPr lang="en-SG" sz="1400" dirty="0" err="1" smtClean="0">
                <a:solidFill>
                  <a:sysClr val="windowText" lastClr="000000"/>
                </a:solidFill>
              </a:rPr>
              <a:t>perempuan</a:t>
            </a:r>
            <a:endParaRPr lang="en-SG" sz="1400" dirty="0">
              <a:solidFill>
                <a:sysClr val="windowText" lastClr="000000"/>
              </a:solidFill>
            </a:endParaRPr>
          </a:p>
        </p:txBody>
      </p:sp>
      <p:sp>
        <p:nvSpPr>
          <p:cNvPr id="21" name="Right Arrow Callout 20"/>
          <p:cNvSpPr/>
          <p:nvPr/>
        </p:nvSpPr>
        <p:spPr>
          <a:xfrm>
            <a:off x="474045" y="4394046"/>
            <a:ext cx="2460540" cy="677917"/>
          </a:xfrm>
          <a:prstGeom prst="rightArrowCallout">
            <a:avLst>
              <a:gd name="adj1" fmla="val 7609"/>
              <a:gd name="adj2" fmla="val 25000"/>
              <a:gd name="adj3" fmla="val 25000"/>
              <a:gd name="adj4" fmla="val 6497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SG" sz="1400" dirty="0" err="1" smtClean="0">
                <a:solidFill>
                  <a:sysClr val="windowText" lastClr="000000"/>
                </a:solidFill>
              </a:rPr>
              <a:t>Pintu</a:t>
            </a:r>
            <a:r>
              <a:rPr lang="en-SG" sz="1400" dirty="0" smtClean="0">
                <a:solidFill>
                  <a:sysClr val="windowText" lastClr="000000"/>
                </a:solidFill>
              </a:rPr>
              <a:t> </a:t>
            </a:r>
            <a:r>
              <a:rPr lang="en-SG" sz="1400" dirty="0" err="1" smtClean="0">
                <a:solidFill>
                  <a:sysClr val="windowText" lastClr="000000"/>
                </a:solidFill>
              </a:rPr>
              <a:t>masuk</a:t>
            </a:r>
            <a:r>
              <a:rPr lang="en-SG" sz="1400" dirty="0" smtClean="0">
                <a:solidFill>
                  <a:sysClr val="windowText" lastClr="000000"/>
                </a:solidFill>
              </a:rPr>
              <a:t> </a:t>
            </a:r>
            <a:r>
              <a:rPr lang="en-SG" sz="1400" dirty="0" err="1" smtClean="0">
                <a:solidFill>
                  <a:sysClr val="windowText" lastClr="000000"/>
                </a:solidFill>
              </a:rPr>
              <a:t>utama</a:t>
            </a:r>
            <a:r>
              <a:rPr lang="en-SG" sz="1400" dirty="0" smtClean="0">
                <a:solidFill>
                  <a:sysClr val="windowText" lastClr="000000"/>
                </a:solidFill>
              </a:rPr>
              <a:t> EKK </a:t>
            </a:r>
            <a:r>
              <a:rPr lang="en-SG" sz="1400" dirty="0" err="1" smtClean="0">
                <a:solidFill>
                  <a:sysClr val="windowText" lastClr="000000"/>
                </a:solidFill>
              </a:rPr>
              <a:t>bagi</a:t>
            </a:r>
            <a:r>
              <a:rPr lang="en-SG" sz="1400" dirty="0" smtClean="0">
                <a:solidFill>
                  <a:sysClr val="windowText" lastClr="000000"/>
                </a:solidFill>
              </a:rPr>
              <a:t> </a:t>
            </a:r>
            <a:r>
              <a:rPr lang="en-SG" sz="1400" dirty="0" err="1" smtClean="0">
                <a:solidFill>
                  <a:sysClr val="windowText" lastClr="000000"/>
                </a:solidFill>
              </a:rPr>
              <a:t>pelanggan</a:t>
            </a:r>
            <a:r>
              <a:rPr lang="en-SG" sz="1400" dirty="0" smtClean="0">
                <a:solidFill>
                  <a:sysClr val="windowText" lastClr="000000"/>
                </a:solidFill>
              </a:rPr>
              <a:t> </a:t>
            </a:r>
            <a:r>
              <a:rPr lang="en-SG" sz="1400" dirty="0" err="1" smtClean="0">
                <a:solidFill>
                  <a:sysClr val="windowText" lastClr="000000"/>
                </a:solidFill>
              </a:rPr>
              <a:t>lelaki</a:t>
            </a:r>
            <a:endParaRPr lang="en-SG" sz="1400" dirty="0">
              <a:solidFill>
                <a:sysClr val="windowText" lastClr="000000"/>
              </a:solidFill>
            </a:endParaRPr>
          </a:p>
        </p:txBody>
      </p:sp>
      <p:pic>
        <p:nvPicPr>
          <p:cNvPr id="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203" y="5700206"/>
            <a:ext cx="806034" cy="87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289968" y="5700206"/>
            <a:ext cx="806034" cy="87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5980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0" y="1131374"/>
            <a:ext cx="4419598" cy="5354472"/>
          </a:xfrm>
          <a:prstGeom prst="rect">
            <a:avLst/>
          </a:prstGeom>
          <a:pattFill prst="dotGrid">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Rectangle 6"/>
          <p:cNvSpPr/>
          <p:nvPr/>
        </p:nvSpPr>
        <p:spPr>
          <a:xfrm>
            <a:off x="1434662" y="1131374"/>
            <a:ext cx="4661340" cy="5354472"/>
          </a:xfrm>
          <a:prstGeom prst="rect">
            <a:avLst/>
          </a:prstGeom>
          <a:pattFill prst="dotGrid">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8" name="Rectangle 7"/>
          <p:cNvSpPr/>
          <p:nvPr/>
        </p:nvSpPr>
        <p:spPr>
          <a:xfrm>
            <a:off x="5181001" y="1131374"/>
            <a:ext cx="915001" cy="6026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dirty="0" smtClean="0">
                <a:solidFill>
                  <a:schemeClr val="tx1"/>
                </a:solidFill>
                <a:latin typeface="+mj-lt"/>
              </a:rPr>
              <a:t>TANDAS</a:t>
            </a:r>
            <a:endParaRPr lang="en-SG" sz="1400" b="1" dirty="0">
              <a:solidFill>
                <a:schemeClr val="tx1"/>
              </a:solidFill>
              <a:latin typeface="+mj-lt"/>
            </a:endParaRPr>
          </a:p>
        </p:txBody>
      </p:sp>
      <p:sp>
        <p:nvSpPr>
          <p:cNvPr id="21" name="Right Arrow Callout 20"/>
          <p:cNvSpPr/>
          <p:nvPr/>
        </p:nvSpPr>
        <p:spPr>
          <a:xfrm>
            <a:off x="108490" y="5486401"/>
            <a:ext cx="4355024" cy="677917"/>
          </a:xfrm>
          <a:prstGeom prst="rightArrowCallout">
            <a:avLst>
              <a:gd name="adj1" fmla="val 7609"/>
              <a:gd name="adj2" fmla="val 25000"/>
              <a:gd name="adj3" fmla="val 25000"/>
              <a:gd name="adj4" fmla="val 6497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SG" sz="1400" dirty="0" err="1" smtClean="0">
                <a:solidFill>
                  <a:sysClr val="windowText" lastClr="000000"/>
                </a:solidFill>
              </a:rPr>
              <a:t>Pintu</a:t>
            </a:r>
            <a:r>
              <a:rPr lang="en-SG" sz="1400" dirty="0" smtClean="0">
                <a:solidFill>
                  <a:sysClr val="windowText" lastClr="000000"/>
                </a:solidFill>
              </a:rPr>
              <a:t> </a:t>
            </a:r>
            <a:r>
              <a:rPr lang="en-SG" sz="1400" dirty="0" err="1" smtClean="0">
                <a:solidFill>
                  <a:sysClr val="windowText" lastClr="000000"/>
                </a:solidFill>
              </a:rPr>
              <a:t>masuk</a:t>
            </a:r>
            <a:r>
              <a:rPr lang="en-SG" sz="1400" dirty="0" smtClean="0">
                <a:solidFill>
                  <a:sysClr val="windowText" lastClr="000000"/>
                </a:solidFill>
              </a:rPr>
              <a:t> </a:t>
            </a:r>
            <a:r>
              <a:rPr lang="en-SG" sz="1400" dirty="0" err="1" smtClean="0">
                <a:solidFill>
                  <a:sysClr val="windowText" lastClr="000000"/>
                </a:solidFill>
              </a:rPr>
              <a:t>utama</a:t>
            </a:r>
            <a:r>
              <a:rPr lang="en-SG" sz="1400" dirty="0" smtClean="0">
                <a:solidFill>
                  <a:sysClr val="windowText" lastClr="000000"/>
                </a:solidFill>
              </a:rPr>
              <a:t> EKK </a:t>
            </a:r>
            <a:r>
              <a:rPr lang="en-SG" sz="1400" dirty="0" err="1" smtClean="0">
                <a:solidFill>
                  <a:sysClr val="windowText" lastClr="000000"/>
                </a:solidFill>
              </a:rPr>
              <a:t>bagi</a:t>
            </a:r>
            <a:r>
              <a:rPr lang="en-SG" sz="1400" dirty="0" smtClean="0">
                <a:solidFill>
                  <a:sysClr val="windowText" lastClr="000000"/>
                </a:solidFill>
              </a:rPr>
              <a:t> </a:t>
            </a:r>
            <a:r>
              <a:rPr lang="en-SG" sz="1400" dirty="0" err="1" smtClean="0">
                <a:solidFill>
                  <a:sysClr val="windowText" lastClr="000000"/>
                </a:solidFill>
              </a:rPr>
              <a:t>pelanggan</a:t>
            </a:r>
            <a:r>
              <a:rPr lang="en-SG" sz="1400" dirty="0" smtClean="0">
                <a:solidFill>
                  <a:sysClr val="windowText" lastClr="000000"/>
                </a:solidFill>
              </a:rPr>
              <a:t> </a:t>
            </a:r>
            <a:r>
              <a:rPr lang="en-SG" sz="1400" dirty="0" err="1" smtClean="0">
                <a:solidFill>
                  <a:sysClr val="windowText" lastClr="000000"/>
                </a:solidFill>
              </a:rPr>
              <a:t>lelaki</a:t>
            </a:r>
            <a:endParaRPr lang="en-SG" sz="1400" dirty="0">
              <a:solidFill>
                <a:sysClr val="windowText" lastClr="000000"/>
              </a:solidFill>
            </a:endParaRPr>
          </a:p>
        </p:txBody>
      </p:sp>
      <p:sp>
        <p:nvSpPr>
          <p:cNvPr id="30" name="TextBox 29"/>
          <p:cNvSpPr txBox="1"/>
          <p:nvPr/>
        </p:nvSpPr>
        <p:spPr>
          <a:xfrm>
            <a:off x="2614058" y="3409790"/>
            <a:ext cx="1998473" cy="400110"/>
          </a:xfrm>
          <a:prstGeom prst="rect">
            <a:avLst/>
          </a:prstGeom>
          <a:solidFill>
            <a:schemeClr val="bg1"/>
          </a:solidFill>
        </p:spPr>
        <p:txBody>
          <a:bodyPr wrap="square" rtlCol="0">
            <a:spAutoFit/>
          </a:bodyPr>
          <a:lstStyle/>
          <a:p>
            <a:pPr algn="ctr"/>
            <a:r>
              <a:rPr lang="en-SG" sz="1600" b="1" dirty="0" smtClean="0">
                <a:latin typeface="+mj-lt"/>
              </a:rPr>
              <a:t>PREMIS</a:t>
            </a:r>
            <a:r>
              <a:rPr lang="en-SG" sz="2000" b="1" dirty="0" smtClean="0">
                <a:latin typeface="+mj-lt"/>
              </a:rPr>
              <a:t> </a:t>
            </a:r>
            <a:r>
              <a:rPr lang="en-SG" sz="1600" b="1" dirty="0" smtClean="0">
                <a:latin typeface="+mj-lt"/>
              </a:rPr>
              <a:t>LELAKI</a:t>
            </a:r>
            <a:endParaRPr lang="en-SG" sz="2000" b="1" dirty="0">
              <a:latin typeface="+mj-lt"/>
            </a:endParaRPr>
          </a:p>
        </p:txBody>
      </p:sp>
      <p:sp>
        <p:nvSpPr>
          <p:cNvPr id="29" name="Left Arrow Callout 28"/>
          <p:cNvSpPr/>
          <p:nvPr/>
        </p:nvSpPr>
        <p:spPr>
          <a:xfrm>
            <a:off x="7330700" y="5486400"/>
            <a:ext cx="4666860" cy="677917"/>
          </a:xfrm>
          <a:prstGeom prst="leftArrowCallout">
            <a:avLst>
              <a:gd name="adj1" fmla="val 10778"/>
              <a:gd name="adj2" fmla="val 25000"/>
              <a:gd name="adj3" fmla="val 25000"/>
              <a:gd name="adj4" fmla="val 6497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SG" sz="1400" dirty="0" err="1" smtClean="0">
                <a:solidFill>
                  <a:sysClr val="windowText" lastClr="000000"/>
                </a:solidFill>
              </a:rPr>
              <a:t>Pintu</a:t>
            </a:r>
            <a:r>
              <a:rPr lang="en-SG" sz="1400" dirty="0" smtClean="0">
                <a:solidFill>
                  <a:sysClr val="windowText" lastClr="000000"/>
                </a:solidFill>
              </a:rPr>
              <a:t> </a:t>
            </a:r>
            <a:r>
              <a:rPr lang="en-SG" sz="1400" dirty="0" err="1" smtClean="0">
                <a:solidFill>
                  <a:sysClr val="windowText" lastClr="000000"/>
                </a:solidFill>
              </a:rPr>
              <a:t>masuk</a:t>
            </a:r>
            <a:r>
              <a:rPr lang="en-SG" sz="1400" dirty="0" smtClean="0">
                <a:solidFill>
                  <a:sysClr val="windowText" lastClr="000000"/>
                </a:solidFill>
              </a:rPr>
              <a:t> </a:t>
            </a:r>
            <a:r>
              <a:rPr lang="en-SG" sz="1400" dirty="0" err="1" smtClean="0">
                <a:solidFill>
                  <a:sysClr val="windowText" lastClr="000000"/>
                </a:solidFill>
              </a:rPr>
              <a:t>utama</a:t>
            </a:r>
            <a:r>
              <a:rPr lang="en-SG" sz="1400" dirty="0" smtClean="0">
                <a:solidFill>
                  <a:sysClr val="windowText" lastClr="000000"/>
                </a:solidFill>
              </a:rPr>
              <a:t> EKK </a:t>
            </a:r>
            <a:r>
              <a:rPr lang="en-SG" sz="1400" dirty="0" err="1" smtClean="0">
                <a:solidFill>
                  <a:sysClr val="windowText" lastClr="000000"/>
                </a:solidFill>
              </a:rPr>
              <a:t>bagi</a:t>
            </a:r>
            <a:r>
              <a:rPr lang="en-SG" sz="1400" dirty="0" smtClean="0">
                <a:solidFill>
                  <a:sysClr val="windowText" lastClr="000000"/>
                </a:solidFill>
              </a:rPr>
              <a:t> </a:t>
            </a:r>
            <a:r>
              <a:rPr lang="en-SG" sz="1400" dirty="0" err="1" smtClean="0">
                <a:solidFill>
                  <a:sysClr val="windowText" lastClr="000000"/>
                </a:solidFill>
              </a:rPr>
              <a:t>pelanggan</a:t>
            </a:r>
            <a:r>
              <a:rPr lang="en-SG" sz="1400" dirty="0" smtClean="0">
                <a:solidFill>
                  <a:sysClr val="windowText" lastClr="000000"/>
                </a:solidFill>
              </a:rPr>
              <a:t> </a:t>
            </a:r>
            <a:r>
              <a:rPr lang="en-SG" sz="1400" dirty="0" err="1" smtClean="0">
                <a:solidFill>
                  <a:sysClr val="windowText" lastClr="000000"/>
                </a:solidFill>
              </a:rPr>
              <a:t>perempuan</a:t>
            </a:r>
            <a:endParaRPr lang="en-SG" sz="1400" dirty="0">
              <a:solidFill>
                <a:sysClr val="windowText" lastClr="000000"/>
              </a:solidFill>
            </a:endParaRPr>
          </a:p>
        </p:txBody>
      </p:sp>
      <p:sp>
        <p:nvSpPr>
          <p:cNvPr id="32" name="TextBox 31"/>
          <p:cNvSpPr txBox="1"/>
          <p:nvPr/>
        </p:nvSpPr>
        <p:spPr>
          <a:xfrm>
            <a:off x="7330698" y="3432875"/>
            <a:ext cx="2159849" cy="338554"/>
          </a:xfrm>
          <a:prstGeom prst="rect">
            <a:avLst/>
          </a:prstGeom>
          <a:solidFill>
            <a:schemeClr val="bg1"/>
          </a:solidFill>
        </p:spPr>
        <p:txBody>
          <a:bodyPr wrap="square" rtlCol="0">
            <a:spAutoFit/>
          </a:bodyPr>
          <a:lstStyle/>
          <a:p>
            <a:pPr algn="ctr"/>
            <a:r>
              <a:rPr lang="en-SG" sz="1600" b="1" dirty="0" smtClean="0">
                <a:latin typeface="+mj-lt"/>
              </a:rPr>
              <a:t>PREMIS PEREMPUAN</a:t>
            </a:r>
            <a:endParaRPr lang="en-SG" sz="1600" b="1" dirty="0">
              <a:latin typeface="+mj-l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533" y="5538262"/>
            <a:ext cx="862558" cy="936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153" y="5599608"/>
            <a:ext cx="806034" cy="87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3347814" y="4855140"/>
            <a:ext cx="804041" cy="744468"/>
          </a:xfrm>
          <a:prstGeom prst="rect">
            <a:avLst/>
          </a:prstGeom>
        </p:spPr>
      </p:pic>
      <p:sp>
        <p:nvSpPr>
          <p:cNvPr id="2" name="Rectangle 1"/>
          <p:cNvSpPr/>
          <p:nvPr/>
        </p:nvSpPr>
        <p:spPr>
          <a:xfrm>
            <a:off x="929899" y="216977"/>
            <a:ext cx="9701940" cy="646331"/>
          </a:xfrm>
          <a:prstGeom prst="rect">
            <a:avLst/>
          </a:prstGeom>
        </p:spPr>
        <p:txBody>
          <a:bodyPr wrap="square">
            <a:spAutoFit/>
          </a:bodyPr>
          <a:lstStyle/>
          <a:p>
            <a:pPr algn="ctr"/>
            <a:r>
              <a:rPr lang="en-SG" b="1" dirty="0" smtClean="0"/>
              <a:t>CONTOH REFLEXOLOGI / RAWATAN MUKA DAN BADAN / MELANGSINGKAN BADAN DAN AROMATERAPI</a:t>
            </a:r>
            <a:endParaRPr lang="ms-BN" dirty="0"/>
          </a:p>
        </p:txBody>
      </p:sp>
      <p:pic>
        <p:nvPicPr>
          <p:cNvPr id="4" name="Picture 4" descr="Image result for female cashier symb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897" y="4896701"/>
            <a:ext cx="553804" cy="55380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6096000" y="1131377"/>
            <a:ext cx="915001" cy="6026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dirty="0" smtClean="0">
                <a:solidFill>
                  <a:schemeClr val="tx1"/>
                </a:solidFill>
                <a:latin typeface="+mj-lt"/>
              </a:rPr>
              <a:t>TANDAS</a:t>
            </a:r>
            <a:endParaRPr lang="en-SG" sz="1400" b="1" dirty="0">
              <a:solidFill>
                <a:schemeClr val="tx1"/>
              </a:solidFill>
              <a:latin typeface="+mj-lt"/>
            </a:endParaRPr>
          </a:p>
        </p:txBody>
      </p:sp>
      <p:sp>
        <p:nvSpPr>
          <p:cNvPr id="28" name="Rounded Rectangle 27"/>
          <p:cNvSpPr/>
          <p:nvPr/>
        </p:nvSpPr>
        <p:spPr>
          <a:xfrm>
            <a:off x="1617035" y="2683080"/>
            <a:ext cx="932437" cy="805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49" name="Rectangle 48"/>
          <p:cNvSpPr/>
          <p:nvPr/>
        </p:nvSpPr>
        <p:spPr>
          <a:xfrm>
            <a:off x="3749836" y="1136427"/>
            <a:ext cx="1431166" cy="6026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dirty="0" smtClean="0">
                <a:solidFill>
                  <a:schemeClr val="tx1"/>
                </a:solidFill>
                <a:latin typeface="+mj-lt"/>
              </a:rPr>
              <a:t>BILIK PERSALINAN</a:t>
            </a:r>
            <a:endParaRPr lang="en-SG" sz="1400" b="1" dirty="0">
              <a:solidFill>
                <a:schemeClr val="tx1"/>
              </a:solidFill>
              <a:latin typeface="+mj-lt"/>
            </a:endParaRPr>
          </a:p>
        </p:txBody>
      </p:sp>
      <p:sp>
        <p:nvSpPr>
          <p:cNvPr id="50" name="Rectangle 49"/>
          <p:cNvSpPr/>
          <p:nvPr/>
        </p:nvSpPr>
        <p:spPr>
          <a:xfrm>
            <a:off x="7011004" y="1136427"/>
            <a:ext cx="1431166" cy="6026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dirty="0" smtClean="0">
                <a:solidFill>
                  <a:schemeClr val="tx1"/>
                </a:solidFill>
                <a:latin typeface="+mj-lt"/>
              </a:rPr>
              <a:t>BILIK PERSALINAN</a:t>
            </a:r>
            <a:endParaRPr lang="en-SG" sz="1400" b="1" dirty="0">
              <a:solidFill>
                <a:schemeClr val="tx1"/>
              </a:solidFill>
              <a:latin typeface="+mj-lt"/>
            </a:endParaRPr>
          </a:p>
        </p:txBody>
      </p:sp>
      <p:sp>
        <p:nvSpPr>
          <p:cNvPr id="51" name="Rectangle 50"/>
          <p:cNvSpPr/>
          <p:nvPr/>
        </p:nvSpPr>
        <p:spPr>
          <a:xfrm>
            <a:off x="1617037" y="1891523"/>
            <a:ext cx="1431166" cy="6026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dirty="0" smtClean="0">
                <a:solidFill>
                  <a:schemeClr val="tx1"/>
                </a:solidFill>
                <a:latin typeface="+mj-lt"/>
              </a:rPr>
              <a:t>BILIK MANDIAN SPA</a:t>
            </a:r>
            <a:endParaRPr lang="en-SG" sz="1400" b="1" dirty="0">
              <a:solidFill>
                <a:schemeClr val="tx1"/>
              </a:solidFill>
              <a:latin typeface="+mj-lt"/>
            </a:endParaRPr>
          </a:p>
        </p:txBody>
      </p:sp>
      <p:sp>
        <p:nvSpPr>
          <p:cNvPr id="52" name="Rectangle 51"/>
          <p:cNvSpPr/>
          <p:nvPr/>
        </p:nvSpPr>
        <p:spPr>
          <a:xfrm>
            <a:off x="8991820" y="1891522"/>
            <a:ext cx="1431166" cy="6026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dirty="0" smtClean="0">
                <a:solidFill>
                  <a:schemeClr val="tx1"/>
                </a:solidFill>
                <a:latin typeface="+mj-lt"/>
              </a:rPr>
              <a:t>BILIK MANDIAN SPA</a:t>
            </a:r>
            <a:endParaRPr lang="en-SG" sz="1400" b="1" dirty="0">
              <a:solidFill>
                <a:schemeClr val="tx1"/>
              </a:solidFill>
              <a:latin typeface="+mj-lt"/>
            </a:endParaRPr>
          </a:p>
        </p:txBody>
      </p:sp>
      <p:sp>
        <p:nvSpPr>
          <p:cNvPr id="53" name="Rounded Rectangle 52"/>
          <p:cNvSpPr/>
          <p:nvPr/>
        </p:nvSpPr>
        <p:spPr>
          <a:xfrm>
            <a:off x="1617035" y="3678660"/>
            <a:ext cx="1049965" cy="805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BILIK</a:t>
            </a:r>
            <a:r>
              <a:rPr lang="en-US" dirty="0" smtClean="0">
                <a:solidFill>
                  <a:sysClr val="windowText" lastClr="000000"/>
                </a:solidFill>
              </a:rPr>
              <a:t> </a:t>
            </a:r>
            <a:r>
              <a:rPr lang="en-US" sz="1200" dirty="0" smtClean="0">
                <a:solidFill>
                  <a:sysClr val="windowText" lastClr="000000"/>
                </a:solidFill>
              </a:rPr>
              <a:t>RAWATAN</a:t>
            </a:r>
            <a:endParaRPr lang="ms-BN" sz="1200" dirty="0">
              <a:solidFill>
                <a:sysClr val="windowText" lastClr="000000"/>
              </a:solidFill>
            </a:endParaRPr>
          </a:p>
        </p:txBody>
      </p:sp>
      <p:sp>
        <p:nvSpPr>
          <p:cNvPr id="54" name="Rounded Rectangle 53"/>
          <p:cNvSpPr/>
          <p:nvPr/>
        </p:nvSpPr>
        <p:spPr>
          <a:xfrm>
            <a:off x="1617035" y="4645176"/>
            <a:ext cx="932437" cy="805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55" name="Rounded Rectangle 54"/>
          <p:cNvSpPr/>
          <p:nvPr/>
        </p:nvSpPr>
        <p:spPr>
          <a:xfrm>
            <a:off x="4825184" y="2667580"/>
            <a:ext cx="932437" cy="805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56" name="Rounded Rectangle 55"/>
          <p:cNvSpPr/>
          <p:nvPr/>
        </p:nvSpPr>
        <p:spPr>
          <a:xfrm>
            <a:off x="4825184" y="4645175"/>
            <a:ext cx="932437" cy="805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57" name="Rounded Rectangle 56"/>
          <p:cNvSpPr/>
          <p:nvPr/>
        </p:nvSpPr>
        <p:spPr>
          <a:xfrm>
            <a:off x="4825184" y="3630335"/>
            <a:ext cx="932437" cy="805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63" name="Rounded Rectangle 62"/>
          <p:cNvSpPr/>
          <p:nvPr/>
        </p:nvSpPr>
        <p:spPr>
          <a:xfrm>
            <a:off x="9490546" y="3630334"/>
            <a:ext cx="932437" cy="805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58" name="Rounded Rectangle 57"/>
          <p:cNvSpPr/>
          <p:nvPr/>
        </p:nvSpPr>
        <p:spPr>
          <a:xfrm>
            <a:off x="6282398" y="2683078"/>
            <a:ext cx="932437" cy="805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59" name="Rounded Rectangle 58"/>
          <p:cNvSpPr/>
          <p:nvPr/>
        </p:nvSpPr>
        <p:spPr>
          <a:xfrm>
            <a:off x="6282398" y="3678658"/>
            <a:ext cx="1048300" cy="805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BILIK </a:t>
            </a:r>
            <a:r>
              <a:rPr lang="en-US" sz="1200" dirty="0" smtClean="0">
                <a:solidFill>
                  <a:sysClr val="windowText" lastClr="000000"/>
                </a:solidFill>
              </a:rPr>
              <a:t>RAWATAN</a:t>
            </a:r>
            <a:endParaRPr lang="ms-BN" sz="1200" dirty="0">
              <a:solidFill>
                <a:sysClr val="windowText" lastClr="000000"/>
              </a:solidFill>
            </a:endParaRPr>
          </a:p>
        </p:txBody>
      </p:sp>
      <p:sp>
        <p:nvSpPr>
          <p:cNvPr id="60" name="Rounded Rectangle 59"/>
          <p:cNvSpPr/>
          <p:nvPr/>
        </p:nvSpPr>
        <p:spPr>
          <a:xfrm>
            <a:off x="6282398" y="4645175"/>
            <a:ext cx="932437" cy="805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61" name="Rounded Rectangle 60"/>
          <p:cNvSpPr/>
          <p:nvPr/>
        </p:nvSpPr>
        <p:spPr>
          <a:xfrm>
            <a:off x="9490546" y="2667579"/>
            <a:ext cx="932437" cy="805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62" name="Rounded Rectangle 61"/>
          <p:cNvSpPr/>
          <p:nvPr/>
        </p:nvSpPr>
        <p:spPr>
          <a:xfrm>
            <a:off x="9490546" y="4645174"/>
            <a:ext cx="932437" cy="805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Tree>
    <p:extLst>
      <p:ext uri="{BB962C8B-B14F-4D97-AF65-F5344CB8AC3E}">
        <p14:creationId xmlns:p14="http://schemas.microsoft.com/office/powerpoint/2010/main" val="2811345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366" y="1623848"/>
            <a:ext cx="10972800" cy="4391958"/>
          </a:xfrm>
        </p:spPr>
        <p:txBody>
          <a:bodyPr>
            <a:noAutofit/>
          </a:bodyPr>
          <a:lstStyle/>
          <a:p>
            <a:pPr algn="just"/>
            <a:r>
              <a:rPr lang="en-US" sz="2300" dirty="0" err="1">
                <a:solidFill>
                  <a:schemeClr val="tx1"/>
                </a:solidFill>
                <a:latin typeface="Arial" pitchFamily="34" charset="0"/>
                <a:cs typeface="Arial" pitchFamily="34" charset="0"/>
              </a:rPr>
              <a:t>Lokasi</a:t>
            </a:r>
            <a:r>
              <a:rPr lang="en-US" sz="2300" dirty="0">
                <a:solidFill>
                  <a:schemeClr val="tx1"/>
                </a:solidFill>
                <a:latin typeface="Arial" pitchFamily="34" charset="0"/>
                <a:cs typeface="Arial" pitchFamily="34" charset="0"/>
              </a:rPr>
              <a:t> EKK </a:t>
            </a:r>
            <a:r>
              <a:rPr lang="en-US" sz="2300" dirty="0" smtClean="0">
                <a:solidFill>
                  <a:schemeClr val="tx1"/>
                </a:solidFill>
                <a:latin typeface="Arial" pitchFamily="34" charset="0"/>
                <a:cs typeface="Arial" pitchFamily="34" charset="0"/>
              </a:rPr>
              <a:t>(</a:t>
            </a:r>
            <a:r>
              <a:rPr lang="en-US" sz="2300" dirty="0" err="1" smtClean="0">
                <a:solidFill>
                  <a:schemeClr val="tx1"/>
                </a:solidFill>
                <a:latin typeface="Arial" pitchFamily="34" charset="0"/>
                <a:cs typeface="Arial" pitchFamily="34" charset="0"/>
              </a:rPr>
              <a:t>premis</a:t>
            </a:r>
            <a:r>
              <a:rPr lang="en-US" sz="2300" dirty="0" smtClean="0">
                <a:solidFill>
                  <a:schemeClr val="tx1"/>
                </a:solidFill>
                <a:latin typeface="Arial" pitchFamily="34" charset="0"/>
                <a:cs typeface="Arial" pitchFamily="34" charset="0"/>
              </a:rPr>
              <a:t> </a:t>
            </a:r>
            <a:r>
              <a:rPr lang="en-US" sz="2300" dirty="0" err="1" smtClean="0">
                <a:solidFill>
                  <a:schemeClr val="tx1"/>
                </a:solidFill>
                <a:latin typeface="Arial" pitchFamily="34" charset="0"/>
                <a:cs typeface="Arial" pitchFamily="34" charset="0"/>
              </a:rPr>
              <a:t>urut</a:t>
            </a:r>
            <a:r>
              <a:rPr lang="en-US" sz="2300" dirty="0" smtClean="0">
                <a:solidFill>
                  <a:schemeClr val="tx1"/>
                </a:solidFill>
                <a:latin typeface="Arial" pitchFamily="34" charset="0"/>
                <a:cs typeface="Arial" pitchFamily="34" charset="0"/>
              </a:rPr>
              <a:t> </a:t>
            </a:r>
            <a:r>
              <a:rPr lang="en-US" sz="2300" dirty="0" err="1" smtClean="0">
                <a:solidFill>
                  <a:schemeClr val="tx1"/>
                </a:solidFill>
                <a:latin typeface="Arial" pitchFamily="34" charset="0"/>
                <a:cs typeface="Arial" pitchFamily="34" charset="0"/>
              </a:rPr>
              <a:t>dan</a:t>
            </a:r>
            <a:r>
              <a:rPr lang="en-US" sz="2300" dirty="0" smtClean="0">
                <a:solidFill>
                  <a:schemeClr val="tx1"/>
                </a:solidFill>
                <a:latin typeface="Arial" pitchFamily="34" charset="0"/>
                <a:cs typeface="Arial" pitchFamily="34" charset="0"/>
              </a:rPr>
              <a:t> spa yang </a:t>
            </a:r>
            <a:r>
              <a:rPr lang="en-US" sz="2300" dirty="0" err="1" smtClean="0">
                <a:solidFill>
                  <a:schemeClr val="tx1"/>
                </a:solidFill>
                <a:latin typeface="Arial" pitchFamily="34" charset="0"/>
                <a:cs typeface="Arial" pitchFamily="34" charset="0"/>
              </a:rPr>
              <a:t>ada</a:t>
            </a:r>
            <a:r>
              <a:rPr lang="en-US" sz="2300" dirty="0" smtClean="0">
                <a:solidFill>
                  <a:schemeClr val="tx1"/>
                </a:solidFill>
                <a:latin typeface="Arial" pitchFamily="34" charset="0"/>
                <a:cs typeface="Arial" pitchFamily="34" charset="0"/>
              </a:rPr>
              <a:t> </a:t>
            </a:r>
            <a:r>
              <a:rPr lang="en-US" sz="2300" dirty="0" err="1" smtClean="0">
                <a:solidFill>
                  <a:schemeClr val="tx1"/>
                </a:solidFill>
                <a:latin typeface="Arial" pitchFamily="34" charset="0"/>
                <a:cs typeface="Arial" pitchFamily="34" charset="0"/>
              </a:rPr>
              <a:t>urut</a:t>
            </a:r>
            <a:r>
              <a:rPr lang="en-US" sz="2300" dirty="0" smtClean="0">
                <a:solidFill>
                  <a:schemeClr val="tx1"/>
                </a:solidFill>
                <a:latin typeface="Arial" pitchFamily="34" charset="0"/>
                <a:cs typeface="Arial" pitchFamily="34" charset="0"/>
              </a:rPr>
              <a:t> </a:t>
            </a:r>
            <a:r>
              <a:rPr lang="en-US" sz="2300" dirty="0" err="1" smtClean="0">
                <a:solidFill>
                  <a:schemeClr val="tx1"/>
                </a:solidFill>
                <a:latin typeface="Arial" pitchFamily="34" charset="0"/>
                <a:cs typeface="Arial" pitchFamily="34" charset="0"/>
              </a:rPr>
              <a:t>bagi</a:t>
            </a:r>
            <a:r>
              <a:rPr lang="en-US" sz="2300" dirty="0" smtClean="0">
                <a:solidFill>
                  <a:schemeClr val="tx1"/>
                </a:solidFill>
                <a:latin typeface="Arial" pitchFamily="34" charset="0"/>
                <a:cs typeface="Arial" pitchFamily="34" charset="0"/>
              </a:rPr>
              <a:t> </a:t>
            </a:r>
            <a:r>
              <a:rPr lang="en-US" sz="2300" b="1" dirty="0" err="1">
                <a:solidFill>
                  <a:schemeClr val="tx1"/>
                </a:solidFill>
                <a:latin typeface="Arial" pitchFamily="34" charset="0"/>
                <a:cs typeface="Arial" pitchFamily="34" charset="0"/>
              </a:rPr>
              <a:t>lelaki</a:t>
            </a:r>
            <a:r>
              <a:rPr lang="en-US" sz="2300" dirty="0">
                <a:solidFill>
                  <a:schemeClr val="tx1"/>
                </a:solidFill>
                <a:latin typeface="Arial" pitchFamily="34" charset="0"/>
                <a:cs typeface="Arial" pitchFamily="34" charset="0"/>
              </a:rPr>
              <a:t> </a:t>
            </a:r>
            <a:r>
              <a:rPr lang="en-US" sz="2300" dirty="0" smtClean="0">
                <a:solidFill>
                  <a:schemeClr val="tx1"/>
                </a:solidFill>
                <a:latin typeface="Arial" pitchFamily="34" charset="0"/>
                <a:cs typeface="Arial" pitchFamily="34" charset="0"/>
              </a:rPr>
              <a:t>yang </a:t>
            </a:r>
            <a:r>
              <a:rPr lang="en-US" sz="2300" dirty="0" err="1" smtClean="0">
                <a:solidFill>
                  <a:schemeClr val="tx1"/>
                </a:solidFill>
                <a:latin typeface="Arial" pitchFamily="34" charset="0"/>
                <a:cs typeface="Arial" pitchFamily="34" charset="0"/>
              </a:rPr>
              <a:t>masih</a:t>
            </a:r>
            <a:r>
              <a:rPr lang="en-US" sz="2300" dirty="0" smtClean="0">
                <a:solidFill>
                  <a:schemeClr val="tx1"/>
                </a:solidFill>
                <a:latin typeface="Arial" pitchFamily="34" charset="0"/>
                <a:cs typeface="Arial" pitchFamily="34" charset="0"/>
              </a:rPr>
              <a:t> </a:t>
            </a:r>
            <a:r>
              <a:rPr lang="en-US" sz="2300" dirty="0" err="1" smtClean="0">
                <a:solidFill>
                  <a:schemeClr val="tx1"/>
                </a:solidFill>
                <a:latin typeface="Arial" pitchFamily="34" charset="0"/>
                <a:cs typeface="Arial" pitchFamily="34" charset="0"/>
              </a:rPr>
              <a:t>beroperasi</a:t>
            </a:r>
            <a:r>
              <a:rPr lang="en-US" sz="2300" dirty="0" smtClean="0">
                <a:solidFill>
                  <a:schemeClr val="tx1"/>
                </a:solidFill>
                <a:latin typeface="Arial" pitchFamily="34" charset="0"/>
                <a:cs typeface="Arial" pitchFamily="34" charset="0"/>
              </a:rPr>
              <a:t>) </a:t>
            </a:r>
            <a:r>
              <a:rPr lang="en-US" sz="2300" dirty="0" err="1" smtClean="0">
                <a:solidFill>
                  <a:schemeClr val="tx1"/>
                </a:solidFill>
                <a:latin typeface="Arial" pitchFamily="34" charset="0"/>
                <a:cs typeface="Arial" pitchFamily="34" charset="0"/>
              </a:rPr>
              <a:t>hendaklah</a:t>
            </a:r>
            <a:r>
              <a:rPr lang="en-US" sz="2300" dirty="0" smtClean="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ditempatkan</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samada</a:t>
            </a:r>
            <a:r>
              <a:rPr lang="en-US" sz="2300" dirty="0">
                <a:solidFill>
                  <a:schemeClr val="tx1"/>
                </a:solidFill>
                <a:latin typeface="Arial" pitchFamily="34" charset="0"/>
                <a:cs typeface="Arial" pitchFamily="34" charset="0"/>
              </a:rPr>
              <a:t> </a:t>
            </a:r>
            <a:r>
              <a:rPr lang="en-US" sz="2300" dirty="0" smtClean="0">
                <a:solidFill>
                  <a:schemeClr val="tx1"/>
                </a:solidFill>
                <a:latin typeface="Arial" pitchFamily="34" charset="0"/>
                <a:cs typeface="Arial" pitchFamily="34" charset="0"/>
              </a:rPr>
              <a:t>di:</a:t>
            </a:r>
          </a:p>
          <a:p>
            <a:pPr algn="just"/>
            <a:endParaRPr lang="en-US" sz="2300" dirty="0">
              <a:solidFill>
                <a:schemeClr val="tx1"/>
              </a:solidFill>
              <a:latin typeface="Arial" pitchFamily="34" charset="0"/>
              <a:cs typeface="Arial" pitchFamily="34" charset="0"/>
            </a:endParaRPr>
          </a:p>
          <a:p>
            <a:pPr marL="803275" lvl="1" indent="-346075" algn="just">
              <a:buFont typeface="Wingdings" pitchFamily="2" charset="2"/>
              <a:buChar char="ü"/>
            </a:pPr>
            <a:r>
              <a:rPr lang="en-US" sz="2300" dirty="0" err="1" smtClean="0">
                <a:solidFill>
                  <a:schemeClr val="tx1"/>
                </a:solidFill>
                <a:latin typeface="Arial" pitchFamily="34" charset="0"/>
                <a:cs typeface="Arial" pitchFamily="34" charset="0"/>
              </a:rPr>
              <a:t>Bagi</a:t>
            </a:r>
            <a:r>
              <a:rPr lang="en-US" sz="2300" dirty="0" smtClean="0">
                <a:solidFill>
                  <a:schemeClr val="tx1"/>
                </a:solidFill>
                <a:latin typeface="Arial" pitchFamily="34" charset="0"/>
                <a:cs typeface="Arial" pitchFamily="34" charset="0"/>
              </a:rPr>
              <a:t> </a:t>
            </a:r>
            <a:r>
              <a:rPr lang="en-US" sz="2300" dirty="0" err="1" smtClean="0">
                <a:solidFill>
                  <a:schemeClr val="tx1"/>
                </a:solidFill>
                <a:latin typeface="Arial" pitchFamily="34" charset="0"/>
                <a:cs typeface="Arial" pitchFamily="34" charset="0"/>
              </a:rPr>
              <a:t>bangunan</a:t>
            </a:r>
            <a:r>
              <a:rPr lang="en-US" sz="2300" dirty="0" smtClean="0">
                <a:solidFill>
                  <a:schemeClr val="tx1"/>
                </a:solidFill>
                <a:latin typeface="Arial" pitchFamily="34" charset="0"/>
                <a:cs typeface="Arial" pitchFamily="34" charset="0"/>
              </a:rPr>
              <a:t> </a:t>
            </a:r>
            <a:r>
              <a:rPr lang="en-US" sz="2300" dirty="0" err="1" smtClean="0">
                <a:solidFill>
                  <a:schemeClr val="tx1"/>
                </a:solidFill>
                <a:latin typeface="Arial" pitchFamily="34" charset="0"/>
                <a:cs typeface="Arial" pitchFamily="34" charset="0"/>
              </a:rPr>
              <a:t>berbentuk</a:t>
            </a:r>
            <a:r>
              <a:rPr lang="en-US" sz="2300" dirty="0" smtClean="0">
                <a:solidFill>
                  <a:schemeClr val="tx1"/>
                </a:solidFill>
                <a:latin typeface="Arial" pitchFamily="34" charset="0"/>
                <a:cs typeface="Arial" pitchFamily="34" charset="0"/>
              </a:rPr>
              <a:t> </a:t>
            </a:r>
            <a:r>
              <a:rPr lang="en-US" sz="2300" dirty="0" err="1" smtClean="0">
                <a:solidFill>
                  <a:schemeClr val="tx1"/>
                </a:solidFill>
                <a:latin typeface="Arial" pitchFamily="34" charset="0"/>
                <a:cs typeface="Arial" pitchFamily="34" charset="0"/>
              </a:rPr>
              <a:t>rumah</a:t>
            </a:r>
            <a:r>
              <a:rPr lang="en-US" sz="2300" dirty="0" smtClean="0">
                <a:solidFill>
                  <a:schemeClr val="tx1"/>
                </a:solidFill>
                <a:latin typeface="Arial" pitchFamily="34" charset="0"/>
                <a:cs typeface="Arial" pitchFamily="34" charset="0"/>
              </a:rPr>
              <a:t> </a:t>
            </a:r>
            <a:r>
              <a:rPr lang="en-US" sz="2300" dirty="0" err="1" smtClean="0">
                <a:solidFill>
                  <a:schemeClr val="tx1"/>
                </a:solidFill>
                <a:latin typeface="Arial" pitchFamily="34" charset="0"/>
                <a:cs typeface="Arial" pitchFamily="34" charset="0"/>
              </a:rPr>
              <a:t>kedai</a:t>
            </a:r>
            <a:r>
              <a:rPr lang="en-US" sz="2300" dirty="0" smtClean="0">
                <a:solidFill>
                  <a:schemeClr val="tx1"/>
                </a:solidFill>
                <a:latin typeface="Arial" pitchFamily="34" charset="0"/>
                <a:cs typeface="Arial" pitchFamily="34" charset="0"/>
              </a:rPr>
              <a:t>, </a:t>
            </a:r>
            <a:r>
              <a:rPr lang="en-US" sz="2300" dirty="0" err="1" smtClean="0">
                <a:solidFill>
                  <a:schemeClr val="tx1"/>
                </a:solidFill>
                <a:latin typeface="Arial" pitchFamily="34" charset="0"/>
                <a:cs typeface="Arial" pitchFamily="34" charset="0"/>
              </a:rPr>
              <a:t>premis</a:t>
            </a:r>
            <a:r>
              <a:rPr lang="en-US" sz="2300" dirty="0" smtClean="0">
                <a:solidFill>
                  <a:schemeClr val="tx1"/>
                </a:solidFill>
                <a:latin typeface="Arial" pitchFamily="34" charset="0"/>
                <a:cs typeface="Arial" pitchFamily="34" charset="0"/>
              </a:rPr>
              <a:t> </a:t>
            </a:r>
            <a:r>
              <a:rPr lang="en-US" sz="2300" dirty="0" err="1" smtClean="0">
                <a:solidFill>
                  <a:schemeClr val="tx1"/>
                </a:solidFill>
                <a:latin typeface="Arial" pitchFamily="34" charset="0"/>
                <a:cs typeface="Arial" pitchFamily="34" charset="0"/>
              </a:rPr>
              <a:t>urut</a:t>
            </a:r>
            <a:r>
              <a:rPr lang="en-US" sz="2300" dirty="0" smtClean="0">
                <a:solidFill>
                  <a:schemeClr val="tx1"/>
                </a:solidFill>
                <a:latin typeface="Arial" pitchFamily="34" charset="0"/>
                <a:cs typeface="Arial" pitchFamily="34" charset="0"/>
              </a:rPr>
              <a:t> </a:t>
            </a:r>
            <a:r>
              <a:rPr lang="en-US" sz="2300" dirty="0" err="1" smtClean="0">
                <a:solidFill>
                  <a:schemeClr val="tx1"/>
                </a:solidFill>
                <a:latin typeface="Arial" pitchFamily="34" charset="0"/>
                <a:cs typeface="Arial" pitchFamily="34" charset="0"/>
              </a:rPr>
              <a:t>lelaki</a:t>
            </a:r>
            <a:r>
              <a:rPr lang="en-US" sz="2300" dirty="0" smtClean="0">
                <a:solidFill>
                  <a:schemeClr val="tx1"/>
                </a:solidFill>
                <a:latin typeface="Arial" pitchFamily="34" charset="0"/>
                <a:cs typeface="Arial" pitchFamily="34" charset="0"/>
              </a:rPr>
              <a:t> </a:t>
            </a:r>
            <a:r>
              <a:rPr lang="en-US" sz="2300" dirty="0" err="1" smtClean="0">
                <a:solidFill>
                  <a:schemeClr val="tx1"/>
                </a:solidFill>
                <a:latin typeface="Arial" pitchFamily="34" charset="0"/>
                <a:cs typeface="Arial" pitchFamily="34" charset="0"/>
              </a:rPr>
              <a:t>hendaklah</a:t>
            </a:r>
            <a:r>
              <a:rPr lang="en-US" sz="2300" dirty="0" smtClean="0">
                <a:solidFill>
                  <a:schemeClr val="tx1"/>
                </a:solidFill>
                <a:latin typeface="Arial" pitchFamily="34" charset="0"/>
                <a:cs typeface="Arial" pitchFamily="34" charset="0"/>
              </a:rPr>
              <a:t>  </a:t>
            </a:r>
            <a:r>
              <a:rPr lang="en-US" sz="2300" dirty="0" err="1" smtClean="0">
                <a:solidFill>
                  <a:schemeClr val="tx1"/>
                </a:solidFill>
                <a:latin typeface="Arial" pitchFamily="34" charset="0"/>
                <a:cs typeface="Arial" pitchFamily="34" charset="0"/>
              </a:rPr>
              <a:t>ditempatkan</a:t>
            </a:r>
            <a:r>
              <a:rPr lang="en-US" sz="2300" dirty="0" smtClean="0">
                <a:solidFill>
                  <a:schemeClr val="tx1"/>
                </a:solidFill>
                <a:latin typeface="Arial" pitchFamily="34" charset="0"/>
                <a:cs typeface="Arial" pitchFamily="34" charset="0"/>
              </a:rPr>
              <a:t> di Tingkat </a:t>
            </a:r>
            <a:r>
              <a:rPr lang="en-US" sz="2300" dirty="0" err="1" smtClean="0">
                <a:solidFill>
                  <a:schemeClr val="tx1"/>
                </a:solidFill>
                <a:latin typeface="Arial" pitchFamily="34" charset="0"/>
                <a:cs typeface="Arial" pitchFamily="34" charset="0"/>
              </a:rPr>
              <a:t>Bawah</a:t>
            </a:r>
            <a:r>
              <a:rPr lang="en-US" sz="2300" dirty="0" smtClean="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sebelah</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hadapan</a:t>
            </a:r>
            <a:r>
              <a:rPr lang="en-US" sz="2300" dirty="0">
                <a:solidFill>
                  <a:schemeClr val="tx1"/>
                </a:solidFill>
                <a:latin typeface="Arial" pitchFamily="34" charset="0"/>
                <a:cs typeface="Arial" pitchFamily="34" charset="0"/>
              </a:rPr>
              <a:t> (frontage</a:t>
            </a:r>
            <a:r>
              <a:rPr lang="en-US" sz="2300" dirty="0" smtClean="0">
                <a:solidFill>
                  <a:schemeClr val="tx1"/>
                </a:solidFill>
                <a:latin typeface="Arial" pitchFamily="34" charset="0"/>
                <a:cs typeface="Arial" pitchFamily="34" charset="0"/>
              </a:rPr>
              <a:t>).</a:t>
            </a:r>
          </a:p>
          <a:p>
            <a:pPr marL="800100" lvl="5" indent="-342900" algn="just">
              <a:buFont typeface="Wingdings" pitchFamily="2" charset="2"/>
              <a:buChar char="ü"/>
            </a:pPr>
            <a:r>
              <a:rPr lang="en-US" sz="2300" dirty="0" err="1" smtClean="0">
                <a:solidFill>
                  <a:schemeClr val="tx1"/>
                </a:solidFill>
                <a:latin typeface="Arial" pitchFamily="34" charset="0"/>
                <a:cs typeface="Arial" pitchFamily="34" charset="0"/>
              </a:rPr>
              <a:t>Bagi</a:t>
            </a:r>
            <a:r>
              <a:rPr lang="en-US" sz="2300" dirty="0" smtClean="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bangunan</a:t>
            </a:r>
            <a:r>
              <a:rPr lang="en-US" sz="2300" dirty="0">
                <a:solidFill>
                  <a:schemeClr val="tx1"/>
                </a:solidFill>
                <a:latin typeface="Arial" pitchFamily="34" charset="0"/>
                <a:cs typeface="Arial" pitchFamily="34" charset="0"/>
              </a:rPr>
              <a:t> </a:t>
            </a:r>
            <a:r>
              <a:rPr lang="en-US" sz="2300" dirty="0" err="1" smtClean="0">
                <a:solidFill>
                  <a:schemeClr val="tx1"/>
                </a:solidFill>
                <a:latin typeface="Arial" pitchFamily="34" charset="0"/>
                <a:cs typeface="Arial" pitchFamily="34" charset="0"/>
              </a:rPr>
              <a:t>komersial</a:t>
            </a:r>
            <a:r>
              <a:rPr lang="en-US" sz="2300" dirty="0" smtClean="0">
                <a:solidFill>
                  <a:schemeClr val="tx1"/>
                </a:solidFill>
                <a:latin typeface="Arial" pitchFamily="34" charset="0"/>
                <a:cs typeface="Arial" pitchFamily="34" charset="0"/>
              </a:rPr>
              <a:t>, </a:t>
            </a:r>
            <a:r>
              <a:rPr lang="en-US" sz="2300" dirty="0" err="1" smtClean="0">
                <a:solidFill>
                  <a:schemeClr val="tx1"/>
                </a:solidFill>
                <a:latin typeface="Arial" pitchFamily="34" charset="0"/>
                <a:cs typeface="Arial" pitchFamily="34" charset="0"/>
              </a:rPr>
              <a:t>hendaklah</a:t>
            </a:r>
            <a:r>
              <a:rPr lang="en-US" sz="2300" dirty="0" smtClean="0">
                <a:solidFill>
                  <a:schemeClr val="tx1"/>
                </a:solidFill>
                <a:latin typeface="Arial" pitchFamily="34" charset="0"/>
                <a:cs typeface="Arial" pitchFamily="34" charset="0"/>
              </a:rPr>
              <a:t> </a:t>
            </a:r>
            <a:r>
              <a:rPr lang="en-US" sz="2300" dirty="0" err="1" smtClean="0">
                <a:solidFill>
                  <a:schemeClr val="tx1"/>
                </a:solidFill>
                <a:latin typeface="Arial" pitchFamily="34" charset="0"/>
                <a:cs typeface="Arial" pitchFamily="34" charset="0"/>
              </a:rPr>
              <a:t>ditempatkan</a:t>
            </a:r>
            <a:r>
              <a:rPr lang="en-US" sz="2300" dirty="0" smtClean="0">
                <a:solidFill>
                  <a:schemeClr val="tx1"/>
                </a:solidFill>
                <a:latin typeface="Arial" pitchFamily="34" charset="0"/>
                <a:cs typeface="Arial" pitchFamily="34" charset="0"/>
              </a:rPr>
              <a:t> di </a:t>
            </a:r>
            <a:r>
              <a:rPr lang="en-US" sz="2300" dirty="0" err="1" smtClean="0">
                <a:solidFill>
                  <a:schemeClr val="tx1"/>
                </a:solidFill>
                <a:latin typeface="Arial" pitchFamily="34" charset="0"/>
                <a:cs typeface="Arial" pitchFamily="34" charset="0"/>
              </a:rPr>
              <a:t>sebelah</a:t>
            </a:r>
            <a:r>
              <a:rPr lang="en-US" sz="2300" dirty="0" smtClean="0">
                <a:solidFill>
                  <a:schemeClr val="tx1"/>
                </a:solidFill>
                <a:latin typeface="Arial" pitchFamily="34" charset="0"/>
                <a:cs typeface="Arial" pitchFamily="34" charset="0"/>
              </a:rPr>
              <a:t> </a:t>
            </a:r>
            <a:r>
              <a:rPr lang="en-US" sz="2300" dirty="0" err="1" smtClean="0">
                <a:solidFill>
                  <a:schemeClr val="tx1"/>
                </a:solidFill>
                <a:latin typeface="Arial" pitchFamily="34" charset="0"/>
                <a:cs typeface="Arial" pitchFamily="34" charset="0"/>
              </a:rPr>
              <a:t>depan</a:t>
            </a:r>
            <a:r>
              <a:rPr lang="en-US" sz="2300" dirty="0" smtClean="0">
                <a:solidFill>
                  <a:schemeClr val="tx1"/>
                </a:solidFill>
                <a:latin typeface="Arial" pitchFamily="34" charset="0"/>
                <a:cs typeface="Arial" pitchFamily="34" charset="0"/>
              </a:rPr>
              <a:t> </a:t>
            </a:r>
            <a:r>
              <a:rPr lang="en-US" sz="2300" dirty="0" err="1" smtClean="0">
                <a:solidFill>
                  <a:schemeClr val="tx1"/>
                </a:solidFill>
                <a:latin typeface="Arial" pitchFamily="34" charset="0"/>
                <a:cs typeface="Arial" pitchFamily="34" charset="0"/>
              </a:rPr>
              <a:t>koridor</a:t>
            </a:r>
            <a:r>
              <a:rPr lang="en-US" sz="2300" dirty="0" smtClean="0">
                <a:solidFill>
                  <a:schemeClr val="tx1"/>
                </a:solidFill>
                <a:latin typeface="Arial" pitchFamily="34" charset="0"/>
                <a:cs typeface="Arial" pitchFamily="34" charset="0"/>
              </a:rPr>
              <a:t>.</a:t>
            </a:r>
            <a:endParaRPr lang="en-US" sz="2300" dirty="0">
              <a:solidFill>
                <a:schemeClr val="tx1"/>
              </a:solidFill>
              <a:latin typeface="Arial" pitchFamily="34" charset="0"/>
              <a:cs typeface="Arial" pitchFamily="34" charset="0"/>
            </a:endParaRPr>
          </a:p>
          <a:p>
            <a:pPr marL="0" lvl="4" indent="0" algn="just">
              <a:buNone/>
            </a:pPr>
            <a:endParaRPr lang="en-US" sz="2300" dirty="0" smtClean="0">
              <a:solidFill>
                <a:schemeClr val="tx1"/>
              </a:solidFill>
              <a:latin typeface="Arial" pitchFamily="34" charset="0"/>
              <a:cs typeface="Arial" pitchFamily="34" charset="0"/>
            </a:endParaRPr>
          </a:p>
          <a:p>
            <a:pPr marL="342900" lvl="4" indent="-342900" algn="just"/>
            <a:r>
              <a:rPr lang="en-US" sz="2300" dirty="0" err="1" smtClean="0">
                <a:solidFill>
                  <a:schemeClr val="tx1"/>
                </a:solidFill>
                <a:latin typeface="Arial" pitchFamily="34" charset="0"/>
                <a:cs typeface="Arial" pitchFamily="34" charset="0"/>
              </a:rPr>
              <a:t>Lokasi</a:t>
            </a:r>
            <a:r>
              <a:rPr lang="en-US" sz="2300" dirty="0" smtClean="0">
                <a:solidFill>
                  <a:schemeClr val="tx1"/>
                </a:solidFill>
                <a:latin typeface="Arial" pitchFamily="34" charset="0"/>
                <a:cs typeface="Arial" pitchFamily="34" charset="0"/>
              </a:rPr>
              <a:t> EKK </a:t>
            </a:r>
            <a:r>
              <a:rPr lang="en-US" sz="2300" dirty="0" err="1">
                <a:solidFill>
                  <a:schemeClr val="tx1"/>
                </a:solidFill>
                <a:latin typeface="Arial" pitchFamily="34" charset="0"/>
                <a:cs typeface="Arial" pitchFamily="34" charset="0"/>
              </a:rPr>
              <a:t>bagi</a:t>
            </a:r>
            <a:r>
              <a:rPr lang="en-US" sz="2300" dirty="0">
                <a:solidFill>
                  <a:schemeClr val="tx1"/>
                </a:solidFill>
                <a:latin typeface="Arial" pitchFamily="34" charset="0"/>
                <a:cs typeface="Arial" pitchFamily="34" charset="0"/>
              </a:rPr>
              <a:t> </a:t>
            </a:r>
            <a:r>
              <a:rPr lang="en-US" sz="2300" b="1" dirty="0" err="1">
                <a:solidFill>
                  <a:schemeClr val="tx1"/>
                </a:solidFill>
                <a:latin typeface="Arial" pitchFamily="34" charset="0"/>
                <a:cs typeface="Arial" pitchFamily="34" charset="0"/>
              </a:rPr>
              <a:t>perempuan</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hendaklah</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ditempatkan</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samada</a:t>
            </a:r>
            <a:r>
              <a:rPr lang="en-US" sz="2300" dirty="0">
                <a:solidFill>
                  <a:schemeClr val="tx1"/>
                </a:solidFill>
                <a:latin typeface="Arial" pitchFamily="34" charset="0"/>
                <a:cs typeface="Arial" pitchFamily="34" charset="0"/>
              </a:rPr>
              <a:t> di</a:t>
            </a:r>
            <a:r>
              <a:rPr lang="en-US" sz="2300" dirty="0" smtClean="0">
                <a:solidFill>
                  <a:schemeClr val="tx1"/>
                </a:solidFill>
                <a:latin typeface="Arial" pitchFamily="34" charset="0"/>
                <a:cs typeface="Arial" pitchFamily="34" charset="0"/>
              </a:rPr>
              <a:t>:</a:t>
            </a:r>
          </a:p>
          <a:p>
            <a:pPr marL="0" lvl="4" indent="0" algn="just">
              <a:buNone/>
            </a:pPr>
            <a:endParaRPr lang="en-US" sz="2300" dirty="0">
              <a:solidFill>
                <a:schemeClr val="tx1"/>
              </a:solidFill>
              <a:latin typeface="Arial" pitchFamily="34" charset="0"/>
              <a:cs typeface="Arial" pitchFamily="34" charset="0"/>
            </a:endParaRPr>
          </a:p>
          <a:p>
            <a:pPr marL="800100" lvl="5" indent="-342900" algn="just">
              <a:buFont typeface="Wingdings" pitchFamily="2" charset="2"/>
              <a:buChar char="ü"/>
            </a:pPr>
            <a:r>
              <a:rPr lang="en-US" sz="2300" dirty="0" err="1" smtClean="0">
                <a:solidFill>
                  <a:schemeClr val="tx1"/>
                </a:solidFill>
                <a:latin typeface="Arial" pitchFamily="34" charset="0"/>
                <a:cs typeface="Arial" pitchFamily="34" charset="0"/>
              </a:rPr>
              <a:t>Pusat</a:t>
            </a:r>
            <a:r>
              <a:rPr lang="en-US" sz="2300" dirty="0" smtClean="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Penjagaan</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Kesihatan</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dan</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Kecantikan</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khas</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untuk</a:t>
            </a:r>
            <a:r>
              <a:rPr lang="en-US" sz="2300" dirty="0">
                <a:solidFill>
                  <a:schemeClr val="tx1"/>
                </a:solidFill>
                <a:latin typeface="Arial" pitchFamily="34" charset="0"/>
                <a:cs typeface="Arial" pitchFamily="34" charset="0"/>
              </a:rPr>
              <a:t> </a:t>
            </a:r>
            <a:r>
              <a:rPr lang="en-US" sz="2300" dirty="0" err="1" smtClean="0">
                <a:solidFill>
                  <a:schemeClr val="tx1"/>
                </a:solidFill>
                <a:latin typeface="Arial" pitchFamily="34" charset="0"/>
                <a:cs typeface="Arial" pitchFamily="34" charset="0"/>
              </a:rPr>
              <a:t>wanita</a:t>
            </a:r>
            <a:r>
              <a:rPr lang="en-US" sz="2300" dirty="0" smtClean="0">
                <a:solidFill>
                  <a:schemeClr val="tx1"/>
                </a:solidFill>
                <a:latin typeface="Arial" pitchFamily="34" charset="0"/>
                <a:cs typeface="Arial" pitchFamily="34" charset="0"/>
              </a:rPr>
              <a:t>.</a:t>
            </a:r>
            <a:endParaRPr lang="en-US" sz="2300" dirty="0">
              <a:solidFill>
                <a:schemeClr val="tx1"/>
              </a:solidFill>
              <a:latin typeface="Arial" pitchFamily="34" charset="0"/>
              <a:cs typeface="Arial" pitchFamily="34" charset="0"/>
            </a:endParaRPr>
          </a:p>
          <a:p>
            <a:pPr marL="800100" lvl="5" indent="-342900" algn="just">
              <a:buFont typeface="Wingdings" pitchFamily="2" charset="2"/>
              <a:buChar char="ü"/>
            </a:pPr>
            <a:r>
              <a:rPr lang="en-US" sz="2300" dirty="0" smtClean="0">
                <a:solidFill>
                  <a:schemeClr val="tx1"/>
                </a:solidFill>
                <a:latin typeface="Arial" pitchFamily="34" charset="0"/>
                <a:cs typeface="Arial" pitchFamily="34" charset="0"/>
              </a:rPr>
              <a:t>Spa </a:t>
            </a:r>
            <a:r>
              <a:rPr lang="en-US" sz="2300" dirty="0" err="1">
                <a:solidFill>
                  <a:schemeClr val="tx1"/>
                </a:solidFill>
                <a:latin typeface="Arial" pitchFamily="34" charset="0"/>
                <a:cs typeface="Arial" pitchFamily="34" charset="0"/>
              </a:rPr>
              <a:t>khas</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untuk</a:t>
            </a:r>
            <a:r>
              <a:rPr lang="en-US" sz="2300" dirty="0">
                <a:solidFill>
                  <a:schemeClr val="tx1"/>
                </a:solidFill>
                <a:latin typeface="Arial" pitchFamily="34" charset="0"/>
                <a:cs typeface="Arial" pitchFamily="34" charset="0"/>
              </a:rPr>
              <a:t> </a:t>
            </a:r>
            <a:r>
              <a:rPr lang="en-US" sz="2300" dirty="0" err="1">
                <a:solidFill>
                  <a:schemeClr val="tx1"/>
                </a:solidFill>
                <a:latin typeface="Arial" pitchFamily="34" charset="0"/>
                <a:cs typeface="Arial" pitchFamily="34" charset="0"/>
              </a:rPr>
              <a:t>wanita</a:t>
            </a:r>
            <a:r>
              <a:rPr lang="en-US" sz="2300" dirty="0">
                <a:solidFill>
                  <a:schemeClr val="tx1"/>
                </a:solidFill>
                <a:latin typeface="Arial" pitchFamily="34" charset="0"/>
                <a:cs typeface="Arial" pitchFamily="34" charset="0"/>
              </a:rPr>
              <a:t>.</a:t>
            </a:r>
          </a:p>
          <a:p>
            <a:pPr marL="0" lvl="4" indent="0" algn="just">
              <a:buNone/>
            </a:pPr>
            <a:endParaRPr lang="en-US" sz="2300" dirty="0"/>
          </a:p>
          <a:p>
            <a:pPr marL="0" indent="0" algn="just">
              <a:buNone/>
            </a:pPr>
            <a:endParaRPr lang="en-US" sz="2300" dirty="0"/>
          </a:p>
        </p:txBody>
      </p:sp>
      <p:sp>
        <p:nvSpPr>
          <p:cNvPr id="4" name="Title 1"/>
          <p:cNvSpPr>
            <a:spLocks noGrp="1"/>
          </p:cNvSpPr>
          <p:nvPr>
            <p:ph type="title"/>
          </p:nvPr>
        </p:nvSpPr>
        <p:spPr>
          <a:xfrm>
            <a:off x="609600" y="0"/>
            <a:ext cx="10972800" cy="1600200"/>
          </a:xfrm>
        </p:spPr>
        <p:txBody>
          <a:bodyPr anchor="ctr"/>
          <a:lstStyle/>
          <a:p>
            <a:pPr>
              <a:lnSpc>
                <a:spcPct val="100000"/>
              </a:lnSpc>
            </a:pPr>
            <a:r>
              <a:rPr lang="en-SG" sz="2800" b="1" dirty="0" smtClean="0">
                <a:effectLst>
                  <a:outerShdw blurRad="38100" dist="38100" dir="2700000" algn="tl">
                    <a:srgbClr val="000000">
                      <a:alpha val="43137"/>
                    </a:srgbClr>
                  </a:outerShdw>
                </a:effectLst>
                <a:latin typeface="+mj-lt"/>
              </a:rPr>
              <a:t>LOKASI BAGI PERKHIDMATAN URUT (YANG MASIH BEROPERASI)</a:t>
            </a:r>
            <a:endParaRPr lang="en-SG" sz="2800" dirty="0">
              <a:latin typeface="+mj-lt"/>
            </a:endParaRPr>
          </a:p>
        </p:txBody>
      </p:sp>
    </p:spTree>
    <p:extLst>
      <p:ext uri="{BB962C8B-B14F-4D97-AF65-F5344CB8AC3E}">
        <p14:creationId xmlns:p14="http://schemas.microsoft.com/office/powerpoint/2010/main" val="3623401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0338" y="1"/>
            <a:ext cx="10972800" cy="859221"/>
          </a:xfrm>
        </p:spPr>
        <p:txBody>
          <a:bodyPr/>
          <a:lstStyle/>
          <a:p>
            <a:r>
              <a:rPr lang="en-SG" sz="4000" b="1" dirty="0" smtClean="0">
                <a:latin typeface="+mj-lt"/>
              </a:rPr>
              <a:t>CONTOH PREMIS EKK YANG DIBENARKAN</a:t>
            </a:r>
            <a:endParaRPr lang="en-SG" sz="4000" b="1" dirty="0">
              <a:latin typeface="+mj-lt"/>
            </a:endParaRPr>
          </a:p>
        </p:txBody>
      </p:sp>
      <p:pic>
        <p:nvPicPr>
          <p:cNvPr id="102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793122" y="952822"/>
            <a:ext cx="6390292" cy="542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816772" y="6376160"/>
            <a:ext cx="6279932" cy="338554"/>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fi-FI" sz="1600" b="1" dirty="0">
                <a:latin typeface="+mj-lt"/>
              </a:rPr>
              <a:t>Pintu masuk utama berlainan untuk lelaki dan perempuan</a:t>
            </a:r>
            <a:endParaRPr lang="en-SG" sz="1600" b="1" dirty="0">
              <a:latin typeface="+mj-lt"/>
            </a:endParaRPr>
          </a:p>
        </p:txBody>
      </p:sp>
      <p:sp>
        <p:nvSpPr>
          <p:cNvPr id="4" name="Right Arrow Callout 3"/>
          <p:cNvSpPr/>
          <p:nvPr/>
        </p:nvSpPr>
        <p:spPr>
          <a:xfrm>
            <a:off x="470337" y="3462867"/>
            <a:ext cx="2975596" cy="718090"/>
          </a:xfrm>
          <a:prstGeom prst="rightArrowCallout">
            <a:avLst>
              <a:gd name="adj1" fmla="val 8606"/>
              <a:gd name="adj2" fmla="val 25000"/>
              <a:gd name="adj3" fmla="val 25000"/>
              <a:gd name="adj4" fmla="val 718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smtClean="0">
                <a:solidFill>
                  <a:schemeClr val="tx1"/>
                </a:solidFill>
                <a:latin typeface="+mj-lt"/>
              </a:rPr>
              <a:t>Pintu</a:t>
            </a:r>
            <a:r>
              <a:rPr lang="en-US" sz="1000" dirty="0" smtClean="0">
                <a:solidFill>
                  <a:schemeClr val="tx1"/>
                </a:solidFill>
                <a:latin typeface="+mj-lt"/>
              </a:rPr>
              <a:t> </a:t>
            </a:r>
            <a:r>
              <a:rPr lang="en-US" sz="1000" dirty="0" err="1" smtClean="0">
                <a:solidFill>
                  <a:schemeClr val="tx1"/>
                </a:solidFill>
                <a:latin typeface="+mj-lt"/>
              </a:rPr>
              <a:t>masuk</a:t>
            </a:r>
            <a:r>
              <a:rPr lang="en-US" sz="1000" dirty="0" smtClean="0">
                <a:solidFill>
                  <a:schemeClr val="tx1"/>
                </a:solidFill>
                <a:latin typeface="+mj-lt"/>
              </a:rPr>
              <a:t> </a:t>
            </a:r>
            <a:r>
              <a:rPr lang="en-US" sz="1000" dirty="0" err="1" smtClean="0">
                <a:solidFill>
                  <a:schemeClr val="tx1"/>
                </a:solidFill>
                <a:latin typeface="+mj-lt"/>
              </a:rPr>
              <a:t>utama</a:t>
            </a:r>
            <a:r>
              <a:rPr lang="en-US" sz="1000" dirty="0" smtClean="0">
                <a:solidFill>
                  <a:schemeClr val="tx1"/>
                </a:solidFill>
                <a:latin typeface="+mj-lt"/>
              </a:rPr>
              <a:t> </a:t>
            </a:r>
            <a:r>
              <a:rPr lang="en-US" sz="1000" dirty="0" err="1" smtClean="0">
                <a:solidFill>
                  <a:schemeClr val="tx1"/>
                </a:solidFill>
                <a:latin typeface="+mj-lt"/>
              </a:rPr>
              <a:t>premis</a:t>
            </a:r>
            <a:r>
              <a:rPr lang="en-US" sz="1000" dirty="0" smtClean="0">
                <a:solidFill>
                  <a:schemeClr val="tx1"/>
                </a:solidFill>
                <a:latin typeface="+mj-lt"/>
              </a:rPr>
              <a:t> EKK </a:t>
            </a:r>
            <a:r>
              <a:rPr lang="en-US" sz="1000" dirty="0" err="1" smtClean="0">
                <a:solidFill>
                  <a:schemeClr val="tx1"/>
                </a:solidFill>
                <a:latin typeface="+mj-lt"/>
              </a:rPr>
              <a:t>bagi</a:t>
            </a:r>
            <a:r>
              <a:rPr lang="en-US" sz="1000" dirty="0" smtClean="0">
                <a:solidFill>
                  <a:schemeClr val="tx1"/>
                </a:solidFill>
                <a:latin typeface="+mj-lt"/>
              </a:rPr>
              <a:t> </a:t>
            </a:r>
            <a:r>
              <a:rPr lang="en-US" sz="1000" dirty="0" err="1" smtClean="0">
                <a:solidFill>
                  <a:schemeClr val="tx1"/>
                </a:solidFill>
                <a:latin typeface="+mj-lt"/>
              </a:rPr>
              <a:t>pelanggan</a:t>
            </a:r>
            <a:r>
              <a:rPr lang="en-US" sz="1000" dirty="0" smtClean="0">
                <a:solidFill>
                  <a:schemeClr val="tx1"/>
                </a:solidFill>
                <a:latin typeface="+mj-lt"/>
              </a:rPr>
              <a:t> </a:t>
            </a:r>
            <a:r>
              <a:rPr lang="en-US" sz="1000" dirty="0" err="1" smtClean="0">
                <a:solidFill>
                  <a:schemeClr val="tx1"/>
                </a:solidFill>
                <a:latin typeface="+mj-lt"/>
              </a:rPr>
              <a:t>perempuan</a:t>
            </a:r>
            <a:endParaRPr lang="en-US" sz="1000" dirty="0">
              <a:solidFill>
                <a:schemeClr val="tx1"/>
              </a:solidFill>
              <a:latin typeface="+mj-lt"/>
            </a:endParaRPr>
          </a:p>
        </p:txBody>
      </p:sp>
      <p:sp>
        <p:nvSpPr>
          <p:cNvPr id="5" name="Left Arrow Callout 4"/>
          <p:cNvSpPr/>
          <p:nvPr/>
        </p:nvSpPr>
        <p:spPr>
          <a:xfrm>
            <a:off x="8509002" y="3589867"/>
            <a:ext cx="2658533" cy="863600"/>
          </a:xfrm>
          <a:prstGeom prst="leftArrowCallout">
            <a:avLst>
              <a:gd name="adj1" fmla="val 7353"/>
              <a:gd name="adj2" fmla="val 25000"/>
              <a:gd name="adj3" fmla="val 25000"/>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smtClean="0">
                <a:solidFill>
                  <a:schemeClr val="tx1"/>
                </a:solidFill>
                <a:latin typeface="+mj-lt"/>
              </a:rPr>
              <a:t>Pintu</a:t>
            </a:r>
            <a:r>
              <a:rPr lang="en-US" sz="1050" dirty="0" smtClean="0">
                <a:solidFill>
                  <a:schemeClr val="tx1"/>
                </a:solidFill>
                <a:latin typeface="+mj-lt"/>
              </a:rPr>
              <a:t> </a:t>
            </a:r>
            <a:r>
              <a:rPr lang="en-US" sz="1050" dirty="0" err="1" smtClean="0">
                <a:solidFill>
                  <a:schemeClr val="tx1"/>
                </a:solidFill>
                <a:latin typeface="+mj-lt"/>
              </a:rPr>
              <a:t>masuk</a:t>
            </a:r>
            <a:r>
              <a:rPr lang="en-US" sz="1050" dirty="0" smtClean="0">
                <a:solidFill>
                  <a:schemeClr val="tx1"/>
                </a:solidFill>
                <a:latin typeface="+mj-lt"/>
              </a:rPr>
              <a:t> </a:t>
            </a:r>
            <a:r>
              <a:rPr lang="en-US" sz="1050" dirty="0" err="1" smtClean="0">
                <a:solidFill>
                  <a:schemeClr val="tx1"/>
                </a:solidFill>
                <a:latin typeface="+mj-lt"/>
              </a:rPr>
              <a:t>utama</a:t>
            </a:r>
            <a:r>
              <a:rPr lang="en-US" sz="1050" dirty="0" smtClean="0">
                <a:solidFill>
                  <a:schemeClr val="tx1"/>
                </a:solidFill>
                <a:latin typeface="+mj-lt"/>
              </a:rPr>
              <a:t> </a:t>
            </a:r>
            <a:r>
              <a:rPr lang="en-US" sz="1050" dirty="0" err="1" smtClean="0">
                <a:solidFill>
                  <a:schemeClr val="tx1"/>
                </a:solidFill>
                <a:latin typeface="+mj-lt"/>
              </a:rPr>
              <a:t>premis</a:t>
            </a:r>
            <a:r>
              <a:rPr lang="en-US" sz="1050" dirty="0" smtClean="0">
                <a:solidFill>
                  <a:schemeClr val="tx1"/>
                </a:solidFill>
                <a:latin typeface="+mj-lt"/>
              </a:rPr>
              <a:t> EKK </a:t>
            </a:r>
            <a:r>
              <a:rPr lang="en-US" sz="1050" dirty="0" err="1" smtClean="0">
                <a:solidFill>
                  <a:schemeClr val="tx1"/>
                </a:solidFill>
                <a:latin typeface="+mj-lt"/>
              </a:rPr>
              <a:t>bagi</a:t>
            </a:r>
            <a:r>
              <a:rPr lang="en-US" sz="1050" dirty="0" smtClean="0">
                <a:solidFill>
                  <a:schemeClr val="tx1"/>
                </a:solidFill>
                <a:latin typeface="+mj-lt"/>
              </a:rPr>
              <a:t> </a:t>
            </a:r>
            <a:r>
              <a:rPr lang="en-US" sz="1050" dirty="0" err="1" smtClean="0">
                <a:solidFill>
                  <a:schemeClr val="tx1"/>
                </a:solidFill>
                <a:latin typeface="+mj-lt"/>
              </a:rPr>
              <a:t>pelanggan</a:t>
            </a:r>
            <a:r>
              <a:rPr lang="en-US" sz="1050" dirty="0" smtClean="0">
                <a:solidFill>
                  <a:schemeClr val="tx1"/>
                </a:solidFill>
                <a:latin typeface="+mj-lt"/>
              </a:rPr>
              <a:t> </a:t>
            </a:r>
            <a:r>
              <a:rPr lang="en-US" sz="1050" dirty="0" err="1" smtClean="0">
                <a:solidFill>
                  <a:schemeClr val="tx1"/>
                </a:solidFill>
                <a:latin typeface="+mj-lt"/>
              </a:rPr>
              <a:t>lelaki</a:t>
            </a:r>
            <a:endParaRPr lang="en-US" sz="1050" dirty="0">
              <a:solidFill>
                <a:schemeClr val="tx1"/>
              </a:solidFill>
              <a:latin typeface="+mj-lt"/>
            </a:endParaRPr>
          </a:p>
        </p:txBody>
      </p:sp>
      <p:sp>
        <p:nvSpPr>
          <p:cNvPr id="6" name="Freeform 5"/>
          <p:cNvSpPr/>
          <p:nvPr/>
        </p:nvSpPr>
        <p:spPr>
          <a:xfrm>
            <a:off x="5962650" y="1257301"/>
            <a:ext cx="2514601" cy="1152525"/>
          </a:xfrm>
          <a:custGeom>
            <a:avLst/>
            <a:gdLst>
              <a:gd name="connsiteX0" fmla="*/ 0 w 2514600"/>
              <a:gd name="connsiteY0" fmla="*/ 333375 h 1152525"/>
              <a:gd name="connsiteX1" fmla="*/ 9525 w 2514600"/>
              <a:gd name="connsiteY1" fmla="*/ 1152525 h 1152525"/>
              <a:gd name="connsiteX2" fmla="*/ 2505075 w 2514600"/>
              <a:gd name="connsiteY2" fmla="*/ 923925 h 1152525"/>
              <a:gd name="connsiteX3" fmla="*/ 2514600 w 2514600"/>
              <a:gd name="connsiteY3" fmla="*/ 0 h 1152525"/>
              <a:gd name="connsiteX4" fmla="*/ 0 w 2514600"/>
              <a:gd name="connsiteY4" fmla="*/ 333375 h 1152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1152525">
                <a:moveTo>
                  <a:pt x="0" y="333375"/>
                </a:moveTo>
                <a:lnTo>
                  <a:pt x="9525" y="1152525"/>
                </a:lnTo>
                <a:lnTo>
                  <a:pt x="2505075" y="923925"/>
                </a:lnTo>
                <a:lnTo>
                  <a:pt x="2514600" y="0"/>
                </a:lnTo>
                <a:lnTo>
                  <a:pt x="0" y="333375"/>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
        <p:nvSpPr>
          <p:cNvPr id="7" name="Freeform 6"/>
          <p:cNvSpPr/>
          <p:nvPr/>
        </p:nvSpPr>
        <p:spPr>
          <a:xfrm>
            <a:off x="3390902" y="1819276"/>
            <a:ext cx="2219324" cy="809625"/>
          </a:xfrm>
          <a:custGeom>
            <a:avLst/>
            <a:gdLst>
              <a:gd name="connsiteX0" fmla="*/ 0 w 2219325"/>
              <a:gd name="connsiteY0" fmla="*/ 228600 h 809625"/>
              <a:gd name="connsiteX1" fmla="*/ 0 w 2219325"/>
              <a:gd name="connsiteY1" fmla="*/ 809625 h 809625"/>
              <a:gd name="connsiteX2" fmla="*/ 2209800 w 2219325"/>
              <a:gd name="connsiteY2" fmla="*/ 666750 h 809625"/>
              <a:gd name="connsiteX3" fmla="*/ 2219325 w 2219325"/>
              <a:gd name="connsiteY3" fmla="*/ 0 h 809625"/>
              <a:gd name="connsiteX4" fmla="*/ 0 w 2219325"/>
              <a:gd name="connsiteY4" fmla="*/ 228600 h 809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9325" h="809625">
                <a:moveTo>
                  <a:pt x="0" y="228600"/>
                </a:moveTo>
                <a:lnTo>
                  <a:pt x="0" y="809625"/>
                </a:lnTo>
                <a:lnTo>
                  <a:pt x="2209800" y="666750"/>
                </a:lnTo>
                <a:lnTo>
                  <a:pt x="2219325" y="0"/>
                </a:lnTo>
                <a:lnTo>
                  <a:pt x="0" y="22860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BN"/>
          </a:p>
        </p:txBody>
      </p:sp>
    </p:spTree>
    <p:extLst>
      <p:ext uri="{BB962C8B-B14F-4D97-AF65-F5344CB8AC3E}">
        <p14:creationId xmlns:p14="http://schemas.microsoft.com/office/powerpoint/2010/main" val="2107758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772" y="346842"/>
            <a:ext cx="10972800" cy="838200"/>
          </a:xfrm>
        </p:spPr>
        <p:txBody>
          <a:bodyPr/>
          <a:lstStyle/>
          <a:p>
            <a:r>
              <a:rPr lang="en-SG" sz="4000" b="1" dirty="0" smtClean="0">
                <a:latin typeface="+mj-lt"/>
              </a:rPr>
              <a:t>LABEL PREMIS EKK</a:t>
            </a:r>
            <a:endParaRPr lang="en-SG" sz="4000" dirty="0">
              <a:latin typeface="+mj-lt"/>
            </a:endParaRPr>
          </a:p>
        </p:txBody>
      </p:sp>
      <p:sp>
        <p:nvSpPr>
          <p:cNvPr id="3" name="Rectangle 2"/>
          <p:cNvSpPr/>
          <p:nvPr/>
        </p:nvSpPr>
        <p:spPr>
          <a:xfrm>
            <a:off x="536029" y="3671135"/>
            <a:ext cx="11310170" cy="2246769"/>
          </a:xfrm>
          <a:prstGeom prst="rect">
            <a:avLst/>
          </a:prstGeom>
        </p:spPr>
        <p:txBody>
          <a:bodyPr wrap="square">
            <a:spAutoFit/>
          </a:bodyPr>
          <a:lstStyle/>
          <a:p>
            <a:pPr marL="342900" indent="-342900" algn="just">
              <a:buFont typeface="Arial" pitchFamily="34" charset="0"/>
              <a:buChar char="•"/>
            </a:pPr>
            <a:r>
              <a:rPr lang="en-US" sz="2400" dirty="0" err="1">
                <a:latin typeface="Arial" pitchFamily="34" charset="0"/>
                <a:ea typeface="Times New Roman"/>
                <a:cs typeface="Arial" pitchFamily="34" charset="0"/>
              </a:rPr>
              <a:t>Penyelarasan</a:t>
            </a:r>
            <a:r>
              <a:rPr lang="en-US" sz="2400" dirty="0">
                <a:latin typeface="Arial" pitchFamily="34" charset="0"/>
                <a:ea typeface="Times New Roman"/>
                <a:cs typeface="Arial" pitchFamily="34" charset="0"/>
              </a:rPr>
              <a:t> </a:t>
            </a:r>
            <a:r>
              <a:rPr lang="en-US" sz="2400" dirty="0" smtClean="0">
                <a:latin typeface="Arial" pitchFamily="34" charset="0"/>
                <a:ea typeface="Times New Roman"/>
                <a:cs typeface="Arial" pitchFamily="34" charset="0"/>
              </a:rPr>
              <a:t>label </a:t>
            </a:r>
            <a:r>
              <a:rPr lang="en-US" sz="2400" dirty="0" err="1" smtClean="0">
                <a:latin typeface="Arial" pitchFamily="34" charset="0"/>
                <a:ea typeface="Times New Roman"/>
                <a:cs typeface="Arial" pitchFamily="34" charset="0"/>
              </a:rPr>
              <a:t>hendaklah</a:t>
            </a:r>
            <a:r>
              <a:rPr lang="en-US" sz="2400" dirty="0" smtClean="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dibuat</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bagi</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tujuan</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memudahkan</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kawalan</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serta</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memberikan</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kemudahan</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kepada</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pelanggan</a:t>
            </a:r>
            <a:r>
              <a:rPr lang="en-US" sz="2400" dirty="0">
                <a:latin typeface="Arial" pitchFamily="34" charset="0"/>
                <a:ea typeface="Times New Roman"/>
                <a:cs typeface="Arial" pitchFamily="34" charset="0"/>
              </a:rPr>
              <a:t> </a:t>
            </a:r>
            <a:r>
              <a:rPr lang="en-US" sz="2400" dirty="0" err="1" smtClean="0">
                <a:latin typeface="Arial" pitchFamily="34" charset="0"/>
                <a:ea typeface="Times New Roman"/>
                <a:cs typeface="Arial" pitchFamily="34" charset="0"/>
              </a:rPr>
              <a:t>untuk</a:t>
            </a:r>
            <a:r>
              <a:rPr lang="en-US" sz="2400" dirty="0" smtClean="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mengetahui</a:t>
            </a:r>
            <a:r>
              <a:rPr lang="en-US" sz="2400" dirty="0">
                <a:latin typeface="Arial" pitchFamily="34" charset="0"/>
                <a:ea typeface="Times New Roman"/>
                <a:cs typeface="Arial" pitchFamily="34" charset="0"/>
              </a:rPr>
              <a:t> </a:t>
            </a:r>
            <a:r>
              <a:rPr lang="en-US" sz="2400" dirty="0" err="1">
                <a:latin typeface="Arial" pitchFamily="34" charset="0"/>
                <a:ea typeface="Times New Roman"/>
                <a:cs typeface="Arial" pitchFamily="34" charset="0"/>
              </a:rPr>
              <a:t>premis-premis</a:t>
            </a:r>
            <a:r>
              <a:rPr lang="en-US" sz="2400" dirty="0">
                <a:latin typeface="Arial" pitchFamily="34" charset="0"/>
                <a:ea typeface="Times New Roman"/>
                <a:cs typeface="Arial" pitchFamily="34" charset="0"/>
              </a:rPr>
              <a:t> yang </a:t>
            </a:r>
            <a:r>
              <a:rPr lang="en-US" sz="2400" dirty="0" err="1">
                <a:latin typeface="Arial" pitchFamily="34" charset="0"/>
                <a:ea typeface="Times New Roman"/>
                <a:cs typeface="Arial" pitchFamily="34" charset="0"/>
              </a:rPr>
              <a:t>memberikan</a:t>
            </a:r>
            <a:r>
              <a:rPr lang="en-US" sz="2400" dirty="0">
                <a:latin typeface="Arial" pitchFamily="34" charset="0"/>
                <a:ea typeface="Times New Roman"/>
                <a:cs typeface="Arial" pitchFamily="34" charset="0"/>
              </a:rPr>
              <a:t> </a:t>
            </a:r>
            <a:r>
              <a:rPr lang="en-US" sz="2400" dirty="0" err="1" smtClean="0">
                <a:latin typeface="Arial" pitchFamily="34" charset="0"/>
                <a:ea typeface="Times New Roman"/>
                <a:cs typeface="Arial" pitchFamily="34" charset="0"/>
              </a:rPr>
              <a:t>perkhidmatan</a:t>
            </a:r>
            <a:r>
              <a:rPr lang="en-US" sz="2400" dirty="0">
                <a:latin typeface="Arial" pitchFamily="34" charset="0"/>
                <a:ea typeface="Times New Roman"/>
                <a:cs typeface="Arial" pitchFamily="34" charset="0"/>
              </a:rPr>
              <a:t>.</a:t>
            </a:r>
            <a:endParaRPr lang="en-US" sz="2400" dirty="0">
              <a:latin typeface="Arial" pitchFamily="34" charset="0"/>
              <a:cs typeface="Arial" pitchFamily="34" charset="0"/>
            </a:endParaRPr>
          </a:p>
          <a:p>
            <a:pPr marL="342900" indent="-342900" algn="just">
              <a:buFont typeface="Arial" pitchFamily="34" charset="0"/>
              <a:buChar char="•"/>
            </a:pPr>
            <a:endParaRPr lang="ms-BN" sz="2400" b="1" dirty="0" smtClean="0">
              <a:latin typeface="Arial" pitchFamily="34" charset="0"/>
              <a:ea typeface="Calibri"/>
              <a:cs typeface="Arial" pitchFamily="34" charset="0"/>
            </a:endParaRPr>
          </a:p>
          <a:p>
            <a:pPr marL="342900" indent="-342900" algn="just">
              <a:buFont typeface="Arial" pitchFamily="34" charset="0"/>
              <a:buChar char="•"/>
            </a:pPr>
            <a:r>
              <a:rPr lang="ms-BN" sz="2400" dirty="0" smtClean="0">
                <a:latin typeface="Arial" pitchFamily="34" charset="0"/>
                <a:ea typeface="Calibri"/>
                <a:cs typeface="Arial" pitchFamily="34" charset="0"/>
              </a:rPr>
              <a:t>Label berukuran </a:t>
            </a:r>
            <a:r>
              <a:rPr lang="ms-BN" sz="2400" dirty="0">
                <a:latin typeface="Arial" pitchFamily="34" charset="0"/>
                <a:ea typeface="Calibri"/>
                <a:cs typeface="Arial" pitchFamily="34" charset="0"/>
              </a:rPr>
              <a:t>27” x 14</a:t>
            </a:r>
            <a:r>
              <a:rPr lang="ms-BN" sz="2400" dirty="0" smtClean="0">
                <a:latin typeface="Arial" pitchFamily="34" charset="0"/>
                <a:ea typeface="Calibri"/>
                <a:cs typeface="Arial" pitchFamily="34" charset="0"/>
              </a:rPr>
              <a:t>”.</a:t>
            </a:r>
            <a:endParaRPr lang="en-US" sz="2400" dirty="0">
              <a:latin typeface="Arial" pitchFamily="34" charset="0"/>
              <a:ea typeface="Calibri"/>
              <a:cs typeface="Arial" pitchFamily="34" charset="0"/>
            </a:endParaRPr>
          </a:p>
          <a:p>
            <a:pPr algn="just"/>
            <a:endParaRPr lang="en-US" sz="2000" dirty="0" smtClean="0">
              <a:latin typeface="Arial" pitchFamily="34" charset="0"/>
              <a:ea typeface="Times New Roman"/>
              <a:cs typeface="Arial" pitchFamily="34" charset="0"/>
            </a:endParaRPr>
          </a:p>
        </p:txBody>
      </p:sp>
      <p:pic>
        <p:nvPicPr>
          <p:cNvPr id="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17499" y="1506145"/>
            <a:ext cx="5389562" cy="184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724" y="1466850"/>
            <a:ext cx="570547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267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38200"/>
          </a:xfrm>
        </p:spPr>
        <p:txBody>
          <a:bodyPr/>
          <a:lstStyle/>
          <a:p>
            <a:r>
              <a:rPr lang="en-SG" sz="3200" b="1" dirty="0">
                <a:latin typeface="+mj-lt"/>
              </a:rPr>
              <a:t>CONTOH </a:t>
            </a:r>
            <a:r>
              <a:rPr lang="en-SG" sz="3200" b="1" dirty="0" smtClean="0">
                <a:latin typeface="+mj-lt"/>
              </a:rPr>
              <a:t>LABEL EKK </a:t>
            </a:r>
            <a:r>
              <a:rPr lang="en-SG" sz="3200" b="1" dirty="0">
                <a:latin typeface="+mj-lt"/>
              </a:rPr>
              <a:t>YANG </a:t>
            </a:r>
            <a:r>
              <a:rPr lang="en-SG" sz="3200" b="1" dirty="0" smtClean="0">
                <a:latin typeface="+mj-lt"/>
              </a:rPr>
              <a:t>DIPASANG PADA MASA INI</a:t>
            </a:r>
            <a:endParaRPr lang="en-SG" sz="3200" dirty="0">
              <a:latin typeface="+mj-lt"/>
            </a:endParaRP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17499" y="1257093"/>
            <a:ext cx="5389563" cy="38408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1" name="Picture 3"/>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25255" r="48970" b="19914"/>
          <a:stretch/>
        </p:blipFill>
        <p:spPr bwMode="auto">
          <a:xfrm>
            <a:off x="6621257" y="1301427"/>
            <a:ext cx="5126681" cy="369390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
          <p:cNvSpPr txBox="1">
            <a:spLocks noChangeArrowheads="1"/>
          </p:cNvSpPr>
          <p:nvPr/>
        </p:nvSpPr>
        <p:spPr bwMode="auto">
          <a:xfrm>
            <a:off x="964380" y="5354923"/>
            <a:ext cx="4495801" cy="323850"/>
          </a:xfrm>
          <a:prstGeom prst="rect">
            <a:avLst/>
          </a:prstGeom>
          <a:solidFill>
            <a:schemeClr val="accent2">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SG" altLang="en-US" b="1" dirty="0" smtClean="0">
                <a:solidFill>
                  <a:prstClr val="black"/>
                </a:solidFill>
                <a:latin typeface="Century Gothic" pitchFamily="34" charset="0"/>
                <a:ea typeface="Arial" pitchFamily="34" charset="0"/>
                <a:cs typeface="Arial" pitchFamily="34" charset="0"/>
              </a:rPr>
              <a:t>Label </a:t>
            </a:r>
            <a:r>
              <a:rPr lang="en-SG" altLang="en-US" b="1" dirty="0" err="1" smtClean="0">
                <a:solidFill>
                  <a:prstClr val="black"/>
                </a:solidFill>
                <a:latin typeface="Century Gothic" pitchFamily="34" charset="0"/>
                <a:ea typeface="Arial" pitchFamily="34" charset="0"/>
                <a:cs typeface="Arial" pitchFamily="34" charset="0"/>
              </a:rPr>
              <a:t>khusus</a:t>
            </a:r>
            <a:r>
              <a:rPr lang="en-SG" altLang="en-US" b="1" dirty="0" smtClean="0">
                <a:solidFill>
                  <a:prstClr val="black"/>
                </a:solidFill>
                <a:latin typeface="Century Gothic" pitchFamily="34" charset="0"/>
                <a:ea typeface="Arial" pitchFamily="34" charset="0"/>
                <a:cs typeface="Arial" pitchFamily="34" charset="0"/>
              </a:rPr>
              <a:t> </a:t>
            </a:r>
            <a:r>
              <a:rPr lang="en-SG" altLang="en-US" b="1" dirty="0" err="1" smtClean="0">
                <a:solidFill>
                  <a:prstClr val="black"/>
                </a:solidFill>
                <a:latin typeface="Century Gothic" pitchFamily="34" charset="0"/>
                <a:ea typeface="Arial" pitchFamily="34" charset="0"/>
                <a:cs typeface="Arial" pitchFamily="34" charset="0"/>
              </a:rPr>
              <a:t>untuk</a:t>
            </a:r>
            <a:r>
              <a:rPr lang="en-SG" altLang="en-US" b="1" dirty="0" smtClean="0">
                <a:solidFill>
                  <a:prstClr val="black"/>
                </a:solidFill>
                <a:latin typeface="Century Gothic" pitchFamily="34" charset="0"/>
                <a:ea typeface="Arial" pitchFamily="34" charset="0"/>
                <a:cs typeface="Arial" pitchFamily="34" charset="0"/>
              </a:rPr>
              <a:t> </a:t>
            </a:r>
            <a:r>
              <a:rPr lang="en-SG" altLang="en-US" b="1" dirty="0" err="1">
                <a:solidFill>
                  <a:prstClr val="black"/>
                </a:solidFill>
                <a:latin typeface="Century Gothic" pitchFamily="34" charset="0"/>
                <a:ea typeface="Arial" pitchFamily="34" charset="0"/>
                <a:cs typeface="Arial" pitchFamily="34" charset="0"/>
              </a:rPr>
              <a:t>L</a:t>
            </a:r>
            <a:r>
              <a:rPr lang="en-SG" altLang="en-US" b="1" dirty="0" err="1" smtClean="0">
                <a:solidFill>
                  <a:prstClr val="black"/>
                </a:solidFill>
                <a:latin typeface="Century Gothic" pitchFamily="34" charset="0"/>
                <a:ea typeface="Arial" pitchFamily="34" charset="0"/>
                <a:cs typeface="Arial" pitchFamily="34" charset="0"/>
              </a:rPr>
              <a:t>elaki</a:t>
            </a:r>
            <a:endParaRPr lang="en-US" altLang="en-US" sz="3200" b="1" dirty="0" smtClean="0">
              <a:solidFill>
                <a:prstClr val="black"/>
              </a:solidFill>
              <a:latin typeface="Arial" pitchFamily="34" charset="0"/>
              <a:cs typeface="Arial" pitchFamily="34" charset="0"/>
            </a:endParaRPr>
          </a:p>
        </p:txBody>
      </p:sp>
      <p:sp>
        <p:nvSpPr>
          <p:cNvPr id="6" name="Text Box 2"/>
          <p:cNvSpPr txBox="1">
            <a:spLocks noChangeArrowheads="1"/>
          </p:cNvSpPr>
          <p:nvPr/>
        </p:nvSpPr>
        <p:spPr bwMode="auto">
          <a:xfrm>
            <a:off x="6851049" y="5354923"/>
            <a:ext cx="4495801" cy="323850"/>
          </a:xfrm>
          <a:prstGeom prst="rect">
            <a:avLst/>
          </a:prstGeom>
          <a:solidFill>
            <a:schemeClr val="accent2">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SG" altLang="en-US" b="1" dirty="0" smtClean="0">
                <a:solidFill>
                  <a:prstClr val="black"/>
                </a:solidFill>
                <a:latin typeface="Century Gothic" pitchFamily="34" charset="0"/>
                <a:ea typeface="Arial" pitchFamily="34" charset="0"/>
                <a:cs typeface="Arial" pitchFamily="34" charset="0"/>
              </a:rPr>
              <a:t>Label </a:t>
            </a:r>
            <a:r>
              <a:rPr lang="en-SG" altLang="en-US" b="1" dirty="0" err="1" smtClean="0">
                <a:solidFill>
                  <a:prstClr val="black"/>
                </a:solidFill>
                <a:latin typeface="Century Gothic" pitchFamily="34" charset="0"/>
                <a:ea typeface="Arial" pitchFamily="34" charset="0"/>
                <a:cs typeface="Arial" pitchFamily="34" charset="0"/>
              </a:rPr>
              <a:t>khusus</a:t>
            </a:r>
            <a:r>
              <a:rPr lang="en-SG" altLang="en-US" b="1" dirty="0" smtClean="0">
                <a:solidFill>
                  <a:prstClr val="black"/>
                </a:solidFill>
                <a:latin typeface="Century Gothic" pitchFamily="34" charset="0"/>
                <a:ea typeface="Arial" pitchFamily="34" charset="0"/>
                <a:cs typeface="Arial" pitchFamily="34" charset="0"/>
              </a:rPr>
              <a:t> </a:t>
            </a:r>
            <a:r>
              <a:rPr lang="en-SG" altLang="en-US" b="1" dirty="0" err="1" smtClean="0">
                <a:solidFill>
                  <a:prstClr val="black"/>
                </a:solidFill>
                <a:latin typeface="Century Gothic" pitchFamily="34" charset="0"/>
                <a:ea typeface="Arial" pitchFamily="34" charset="0"/>
                <a:cs typeface="Arial" pitchFamily="34" charset="0"/>
              </a:rPr>
              <a:t>untuk</a:t>
            </a:r>
            <a:r>
              <a:rPr lang="en-SG" altLang="en-US" b="1" dirty="0" smtClean="0">
                <a:solidFill>
                  <a:prstClr val="black"/>
                </a:solidFill>
                <a:latin typeface="Century Gothic" pitchFamily="34" charset="0"/>
                <a:ea typeface="Arial" pitchFamily="34" charset="0"/>
                <a:cs typeface="Arial" pitchFamily="34" charset="0"/>
              </a:rPr>
              <a:t> </a:t>
            </a:r>
            <a:r>
              <a:rPr lang="en-SG" altLang="en-US" b="1" dirty="0" err="1" smtClean="0">
                <a:solidFill>
                  <a:prstClr val="black"/>
                </a:solidFill>
                <a:latin typeface="Century Gothic" pitchFamily="34" charset="0"/>
                <a:ea typeface="Arial" pitchFamily="34" charset="0"/>
                <a:cs typeface="Arial" pitchFamily="34" charset="0"/>
              </a:rPr>
              <a:t>Perempuan</a:t>
            </a:r>
            <a:endParaRPr lang="en-US" altLang="en-US" sz="3200" b="1"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362027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539" y="-141890"/>
            <a:ext cx="10972800" cy="1600200"/>
          </a:xfrm>
        </p:spPr>
        <p:txBody>
          <a:bodyPr/>
          <a:lstStyle/>
          <a:p>
            <a:r>
              <a:rPr lang="en-SG" sz="4000" b="1" dirty="0" smtClean="0">
                <a:effectLst>
                  <a:outerShdw blurRad="38100" dist="38100" dir="2700000" algn="tl">
                    <a:srgbClr val="000000">
                      <a:alpha val="43137"/>
                    </a:srgbClr>
                  </a:outerShdw>
                </a:effectLst>
                <a:latin typeface="+mj-lt"/>
              </a:rPr>
              <a:t>PERINTAH ESTABLISMEN</a:t>
            </a:r>
            <a:br>
              <a:rPr lang="en-SG" sz="4000" b="1" dirty="0" smtClean="0">
                <a:effectLst>
                  <a:outerShdw blurRad="38100" dist="38100" dir="2700000" algn="tl">
                    <a:srgbClr val="000000">
                      <a:alpha val="43137"/>
                    </a:srgbClr>
                  </a:outerShdw>
                </a:effectLst>
                <a:latin typeface="+mj-lt"/>
              </a:rPr>
            </a:br>
            <a:r>
              <a:rPr lang="en-SG" sz="4000" b="1" dirty="0" smtClean="0">
                <a:effectLst>
                  <a:outerShdw blurRad="38100" dist="38100" dir="2700000" algn="tl">
                    <a:srgbClr val="000000">
                      <a:alpha val="43137"/>
                    </a:srgbClr>
                  </a:outerShdw>
                </a:effectLst>
                <a:latin typeface="+mj-lt"/>
              </a:rPr>
              <a:t> KECANTIKAN DAN KESIHATAN, 2016 (EKK)</a:t>
            </a:r>
            <a:endParaRPr lang="en-SG" sz="4000" b="1" dirty="0">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xfrm>
            <a:off x="609598" y="1505609"/>
            <a:ext cx="10972800" cy="834636"/>
          </a:xfrm>
        </p:spPr>
        <p:txBody>
          <a:bodyPr>
            <a:noAutofit/>
          </a:bodyPr>
          <a:lstStyle/>
          <a:p>
            <a:r>
              <a:rPr lang="en-SG" sz="2000" b="1" dirty="0" err="1">
                <a:solidFill>
                  <a:schemeClr val="tx1"/>
                </a:solidFill>
              </a:rPr>
              <a:t>Perintah</a:t>
            </a:r>
            <a:r>
              <a:rPr lang="en-SG" sz="2000" b="1" dirty="0">
                <a:solidFill>
                  <a:schemeClr val="tx1"/>
                </a:solidFill>
              </a:rPr>
              <a:t> EKK </a:t>
            </a:r>
            <a:r>
              <a:rPr lang="en-SG" sz="2000" dirty="0" err="1">
                <a:solidFill>
                  <a:schemeClr val="tx1"/>
                </a:solidFill>
              </a:rPr>
              <a:t>ini</a:t>
            </a:r>
            <a:r>
              <a:rPr lang="en-SG" sz="2000" dirty="0">
                <a:solidFill>
                  <a:schemeClr val="tx1"/>
                </a:solidFill>
              </a:rPr>
              <a:t> </a:t>
            </a:r>
            <a:r>
              <a:rPr lang="en-SG" sz="2000" dirty="0" err="1">
                <a:solidFill>
                  <a:schemeClr val="tx1"/>
                </a:solidFill>
              </a:rPr>
              <a:t>mula</a:t>
            </a:r>
            <a:r>
              <a:rPr lang="en-SG" sz="2000" dirty="0">
                <a:solidFill>
                  <a:schemeClr val="tx1"/>
                </a:solidFill>
              </a:rPr>
              <a:t> </a:t>
            </a:r>
            <a:r>
              <a:rPr lang="en-SG" sz="2000" dirty="0" err="1">
                <a:solidFill>
                  <a:schemeClr val="tx1"/>
                </a:solidFill>
              </a:rPr>
              <a:t>berjalan</a:t>
            </a:r>
            <a:r>
              <a:rPr lang="en-SG" sz="2000" dirty="0">
                <a:solidFill>
                  <a:schemeClr val="tx1"/>
                </a:solidFill>
              </a:rPr>
              <a:t> </a:t>
            </a:r>
            <a:r>
              <a:rPr lang="en-SG" sz="2000" dirty="0" err="1">
                <a:solidFill>
                  <a:schemeClr val="tx1"/>
                </a:solidFill>
              </a:rPr>
              <a:t>kuat</a:t>
            </a:r>
            <a:r>
              <a:rPr lang="en-SG" sz="2000" dirty="0">
                <a:solidFill>
                  <a:schemeClr val="tx1"/>
                </a:solidFill>
              </a:rPr>
              <a:t> </a:t>
            </a:r>
            <a:r>
              <a:rPr lang="en-SG" sz="2000" dirty="0" err="1">
                <a:solidFill>
                  <a:schemeClr val="tx1"/>
                </a:solidFill>
              </a:rPr>
              <a:t>kuasanya</a:t>
            </a:r>
            <a:r>
              <a:rPr lang="en-SG" sz="2000" dirty="0">
                <a:solidFill>
                  <a:schemeClr val="tx1"/>
                </a:solidFill>
              </a:rPr>
              <a:t> </a:t>
            </a:r>
            <a:r>
              <a:rPr lang="en-SG" sz="2000" dirty="0" err="1">
                <a:solidFill>
                  <a:schemeClr val="tx1"/>
                </a:solidFill>
              </a:rPr>
              <a:t>pada</a:t>
            </a:r>
            <a:r>
              <a:rPr lang="en-SG" sz="2000" dirty="0">
                <a:solidFill>
                  <a:schemeClr val="tx1"/>
                </a:solidFill>
              </a:rPr>
              <a:t> </a:t>
            </a:r>
            <a:r>
              <a:rPr lang="en-SG" sz="2000" b="1" dirty="0">
                <a:solidFill>
                  <a:schemeClr val="tx1"/>
                </a:solidFill>
              </a:rPr>
              <a:t>1hb </a:t>
            </a:r>
            <a:r>
              <a:rPr lang="en-SG" sz="2000" b="1" dirty="0" err="1">
                <a:solidFill>
                  <a:schemeClr val="tx1"/>
                </a:solidFill>
              </a:rPr>
              <a:t>Januari</a:t>
            </a:r>
            <a:r>
              <a:rPr lang="en-SG" sz="2000" b="1" dirty="0">
                <a:solidFill>
                  <a:schemeClr val="tx1"/>
                </a:solidFill>
              </a:rPr>
              <a:t> 2016</a:t>
            </a:r>
            <a:r>
              <a:rPr lang="en-SG" sz="2000" dirty="0">
                <a:solidFill>
                  <a:schemeClr val="tx1"/>
                </a:solidFill>
              </a:rPr>
              <a:t>. </a:t>
            </a:r>
            <a:r>
              <a:rPr lang="en-US" sz="2000" dirty="0" err="1" smtClean="0">
                <a:solidFill>
                  <a:schemeClr val="tx1"/>
                </a:solidFill>
                <a:ea typeface="Calibri" panose="020F0502020204030204" pitchFamily="34" charset="0"/>
                <a:cs typeface="Arial" panose="020B0604020202020204" pitchFamily="34" charset="0"/>
              </a:rPr>
              <a:t>Perkhidmatan</a:t>
            </a:r>
            <a:r>
              <a:rPr lang="en-US" sz="2000" dirty="0" smtClean="0">
                <a:solidFill>
                  <a:schemeClr val="tx1"/>
                </a:solidFill>
                <a:ea typeface="Calibri" panose="020F0502020204030204" pitchFamily="34" charset="0"/>
                <a:cs typeface="Arial" panose="020B0604020202020204" pitchFamily="34" charset="0"/>
              </a:rPr>
              <a:t> </a:t>
            </a:r>
            <a:r>
              <a:rPr lang="en-US" sz="2000" dirty="0" err="1">
                <a:solidFill>
                  <a:schemeClr val="tx1"/>
                </a:solidFill>
                <a:ea typeface="Calibri" panose="020F0502020204030204" pitchFamily="34" charset="0"/>
                <a:cs typeface="Arial" panose="020B0604020202020204" pitchFamily="34" charset="0"/>
              </a:rPr>
              <a:t>dan</a:t>
            </a:r>
            <a:r>
              <a:rPr lang="en-US" sz="2000" dirty="0">
                <a:solidFill>
                  <a:schemeClr val="tx1"/>
                </a:solidFill>
                <a:ea typeface="Calibri" panose="020F0502020204030204" pitchFamily="34" charset="0"/>
                <a:cs typeface="Arial" panose="020B0604020202020204" pitchFamily="34" charset="0"/>
              </a:rPr>
              <a:t> </a:t>
            </a:r>
            <a:r>
              <a:rPr lang="en-US" sz="2000" dirty="0" err="1">
                <a:solidFill>
                  <a:schemeClr val="tx1"/>
                </a:solidFill>
                <a:ea typeface="Calibri" panose="020F0502020204030204" pitchFamily="34" charset="0"/>
                <a:cs typeface="Arial" panose="020B0604020202020204" pitchFamily="34" charset="0"/>
              </a:rPr>
              <a:t>kemudahan</a:t>
            </a:r>
            <a:r>
              <a:rPr lang="en-US" sz="2000" dirty="0">
                <a:solidFill>
                  <a:schemeClr val="tx1"/>
                </a:solidFill>
                <a:ea typeface="Calibri" panose="020F0502020204030204" pitchFamily="34" charset="0"/>
                <a:cs typeface="Arial" panose="020B0604020202020204" pitchFamily="34" charset="0"/>
              </a:rPr>
              <a:t> yang </a:t>
            </a:r>
            <a:r>
              <a:rPr lang="en-US" sz="2000" dirty="0" err="1">
                <a:solidFill>
                  <a:schemeClr val="tx1"/>
                </a:solidFill>
                <a:ea typeface="Calibri" panose="020F0502020204030204" pitchFamily="34" charset="0"/>
                <a:cs typeface="Arial" panose="020B0604020202020204" pitchFamily="34" charset="0"/>
              </a:rPr>
              <a:t>terkandung</a:t>
            </a:r>
            <a:r>
              <a:rPr lang="en-US" sz="2000" dirty="0">
                <a:solidFill>
                  <a:schemeClr val="tx1"/>
                </a:solidFill>
                <a:ea typeface="Calibri" panose="020F0502020204030204" pitchFamily="34" charset="0"/>
                <a:cs typeface="Arial" panose="020B0604020202020204" pitchFamily="34" charset="0"/>
              </a:rPr>
              <a:t> </a:t>
            </a:r>
            <a:r>
              <a:rPr lang="en-US" sz="2000" dirty="0" smtClean="0">
                <a:solidFill>
                  <a:schemeClr val="tx1"/>
                </a:solidFill>
                <a:ea typeface="Calibri" panose="020F0502020204030204" pitchFamily="34" charset="0"/>
                <a:cs typeface="Arial" panose="020B0604020202020204" pitchFamily="34" charset="0"/>
              </a:rPr>
              <a:t>di </a:t>
            </a:r>
            <a:r>
              <a:rPr lang="en-US" sz="2000" dirty="0" err="1" smtClean="0">
                <a:solidFill>
                  <a:schemeClr val="tx1"/>
                </a:solidFill>
                <a:ea typeface="Calibri" panose="020F0502020204030204" pitchFamily="34" charset="0"/>
                <a:cs typeface="Arial" panose="020B0604020202020204" pitchFamily="34" charset="0"/>
              </a:rPr>
              <a:t>dalam</a:t>
            </a:r>
            <a:r>
              <a:rPr lang="en-US" sz="2000" dirty="0" smtClean="0">
                <a:solidFill>
                  <a:schemeClr val="tx1"/>
                </a:solidFill>
                <a:ea typeface="Calibri" panose="020F0502020204030204" pitchFamily="34" charset="0"/>
                <a:cs typeface="Arial" panose="020B0604020202020204" pitchFamily="34" charset="0"/>
              </a:rPr>
              <a:t> </a:t>
            </a:r>
            <a:r>
              <a:rPr lang="en-US" sz="2000" dirty="0" err="1">
                <a:solidFill>
                  <a:schemeClr val="tx1"/>
                </a:solidFill>
                <a:ea typeface="Calibri" panose="020F0502020204030204" pitchFamily="34" charset="0"/>
                <a:cs typeface="Arial" panose="020B0604020202020204" pitchFamily="34" charset="0"/>
              </a:rPr>
              <a:t>Perintah</a:t>
            </a:r>
            <a:r>
              <a:rPr lang="en-US" sz="2000" dirty="0">
                <a:solidFill>
                  <a:schemeClr val="tx1"/>
                </a:solidFill>
                <a:ea typeface="Calibri" panose="020F0502020204030204" pitchFamily="34" charset="0"/>
                <a:cs typeface="Arial" panose="020B0604020202020204" pitchFamily="34" charset="0"/>
              </a:rPr>
              <a:t> EKK </a:t>
            </a:r>
            <a:r>
              <a:rPr lang="en-US" sz="2000" dirty="0" err="1">
                <a:solidFill>
                  <a:schemeClr val="tx1"/>
                </a:solidFill>
                <a:ea typeface="Calibri" panose="020F0502020204030204" pitchFamily="34" charset="0"/>
                <a:cs typeface="Arial" panose="020B0604020202020204" pitchFamily="34" charset="0"/>
              </a:rPr>
              <a:t>ini</a:t>
            </a:r>
            <a:r>
              <a:rPr lang="en-US" sz="2000" dirty="0">
                <a:solidFill>
                  <a:schemeClr val="tx1"/>
                </a:solidFill>
                <a:ea typeface="Calibri" panose="020F0502020204030204" pitchFamily="34" charset="0"/>
                <a:cs typeface="Arial" panose="020B0604020202020204" pitchFamily="34" charset="0"/>
              </a:rPr>
              <a:t> </a:t>
            </a:r>
            <a:r>
              <a:rPr lang="en-US" sz="2000" dirty="0" err="1">
                <a:solidFill>
                  <a:schemeClr val="tx1"/>
                </a:solidFill>
                <a:ea typeface="Calibri" panose="020F0502020204030204" pitchFamily="34" charset="0"/>
                <a:cs typeface="Arial" panose="020B0604020202020204" pitchFamily="34" charset="0"/>
              </a:rPr>
              <a:t>adalah</a:t>
            </a:r>
            <a:r>
              <a:rPr lang="en-US" sz="2000" dirty="0">
                <a:solidFill>
                  <a:schemeClr val="tx1"/>
                </a:solidFill>
                <a:ea typeface="Calibri" panose="020F0502020204030204" pitchFamily="34" charset="0"/>
                <a:cs typeface="Arial" panose="020B0604020202020204" pitchFamily="34" charset="0"/>
              </a:rPr>
              <a:t> </a:t>
            </a:r>
            <a:r>
              <a:rPr lang="en-US" sz="2000" dirty="0" err="1">
                <a:solidFill>
                  <a:schemeClr val="tx1"/>
                </a:solidFill>
                <a:ea typeface="Calibri" panose="020F0502020204030204" pitchFamily="34" charset="0"/>
                <a:cs typeface="Arial" panose="020B0604020202020204" pitchFamily="34" charset="0"/>
              </a:rPr>
              <a:t>seperti</a:t>
            </a:r>
            <a:r>
              <a:rPr lang="en-US" sz="2000" dirty="0">
                <a:solidFill>
                  <a:schemeClr val="tx1"/>
                </a:solidFill>
                <a:ea typeface="Calibri" panose="020F0502020204030204" pitchFamily="34" charset="0"/>
                <a:cs typeface="Arial" panose="020B0604020202020204" pitchFamily="34" charset="0"/>
              </a:rPr>
              <a:t> </a:t>
            </a:r>
            <a:r>
              <a:rPr lang="en-US" sz="2000" dirty="0" err="1" smtClean="0">
                <a:solidFill>
                  <a:schemeClr val="tx1"/>
                </a:solidFill>
                <a:ea typeface="Calibri" panose="020F0502020204030204" pitchFamily="34" charset="0"/>
                <a:cs typeface="Arial" panose="020B0604020202020204" pitchFamily="34" charset="0"/>
              </a:rPr>
              <a:t>berikut</a:t>
            </a:r>
            <a:r>
              <a:rPr lang="en-US" sz="2000" dirty="0" smtClean="0">
                <a:solidFill>
                  <a:schemeClr val="tx1"/>
                </a:solidFill>
                <a:ea typeface="Calibri" panose="020F0502020204030204" pitchFamily="34" charset="0"/>
                <a:cs typeface="Arial" panose="020B0604020202020204" pitchFamily="34" charset="0"/>
              </a:rPr>
              <a:t>:</a:t>
            </a:r>
          </a:p>
          <a:p>
            <a:pPr marR="0" lvl="0" algn="just">
              <a:lnSpc>
                <a:spcPct val="115000"/>
              </a:lnSpc>
              <a:spcBef>
                <a:spcPts val="0"/>
              </a:spcBef>
              <a:spcAft>
                <a:spcPts val="0"/>
              </a:spcAft>
            </a:pPr>
            <a:endParaRPr lang="en-US" sz="900" dirty="0" smtClean="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69513" y="2948854"/>
            <a:ext cx="1333881" cy="1177265"/>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04509" y="4824535"/>
            <a:ext cx="1386857" cy="1068996"/>
          </a:xfrm>
          <a:prstGeom prst="rect">
            <a:avLst/>
          </a:prstGeom>
        </p:spPr>
      </p:pic>
      <p:sp>
        <p:nvSpPr>
          <p:cNvPr id="7" name="Rectangle 6"/>
          <p:cNvSpPr/>
          <p:nvPr/>
        </p:nvSpPr>
        <p:spPr>
          <a:xfrm>
            <a:off x="752371" y="2502031"/>
            <a:ext cx="966931" cy="369332"/>
          </a:xfrm>
          <a:prstGeom prst="rect">
            <a:avLst/>
          </a:prstGeom>
        </p:spPr>
        <p:txBody>
          <a:bodyPr wrap="none">
            <a:spAutoFit/>
          </a:bodyPr>
          <a:lstStyle/>
          <a:p>
            <a:r>
              <a:rPr lang="en-US" dirty="0" err="1" smtClean="0">
                <a:latin typeface="Arial" pitchFamily="34" charset="0"/>
                <a:cs typeface="Arial" pitchFamily="34" charset="0"/>
              </a:rPr>
              <a:t>Aerobik</a:t>
            </a:r>
            <a:endParaRPr lang="ms-BN" dirty="0">
              <a:latin typeface="Arial" pitchFamily="34" charset="0"/>
              <a:cs typeface="Arial" pitchFamily="34" charset="0"/>
            </a:endParaRPr>
          </a:p>
        </p:txBody>
      </p:sp>
      <p:sp>
        <p:nvSpPr>
          <p:cNvPr id="8" name="Rectangle 7"/>
          <p:cNvSpPr/>
          <p:nvPr/>
        </p:nvSpPr>
        <p:spPr>
          <a:xfrm>
            <a:off x="597390" y="4455203"/>
            <a:ext cx="1441420" cy="369332"/>
          </a:xfrm>
          <a:prstGeom prst="rect">
            <a:avLst/>
          </a:prstGeom>
        </p:spPr>
        <p:txBody>
          <a:bodyPr wrap="none">
            <a:spAutoFit/>
          </a:bodyPr>
          <a:lstStyle/>
          <a:p>
            <a:r>
              <a:rPr lang="en-US" dirty="0" err="1" smtClean="0">
                <a:latin typeface="Arial" pitchFamily="34" charset="0"/>
                <a:cs typeface="Arial" pitchFamily="34" charset="0"/>
              </a:rPr>
              <a:t>Aromaterapi</a:t>
            </a:r>
            <a:endParaRPr lang="ms-BN" dirty="0">
              <a:latin typeface="Arial" pitchFamily="34" charset="0"/>
              <a:cs typeface="Arial" pitchFamily="34" charset="0"/>
            </a:endParaRPr>
          </a:p>
        </p:txBody>
      </p:sp>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2650222" y="2855866"/>
            <a:ext cx="1288740" cy="1305227"/>
          </a:xfrm>
          <a:prstGeom prst="rect">
            <a:avLst/>
          </a:prstGeom>
        </p:spPr>
      </p:pic>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2634723" y="4782923"/>
            <a:ext cx="1288740" cy="1386923"/>
          </a:xfrm>
          <a:prstGeom prst="rect">
            <a:avLst/>
          </a:prstGeom>
        </p:spPr>
      </p:pic>
      <p:pic>
        <p:nvPicPr>
          <p:cNvPr id="11" name="Picture 10"/>
          <p:cNvPicPr/>
          <p:nvPr/>
        </p:nvPicPr>
        <p:blipFill>
          <a:blip r:embed="rId6" cstate="print">
            <a:extLst>
              <a:ext uri="{28A0092B-C50C-407E-A947-70E740481C1C}">
                <a14:useLocalDpi xmlns:a14="http://schemas.microsoft.com/office/drawing/2010/main" val="0"/>
              </a:ext>
            </a:extLst>
          </a:blip>
          <a:stretch>
            <a:fillRect/>
          </a:stretch>
        </p:blipFill>
        <p:spPr>
          <a:xfrm>
            <a:off x="4602599" y="3017184"/>
            <a:ext cx="1348757" cy="850649"/>
          </a:xfrm>
          <a:prstGeom prst="rect">
            <a:avLst/>
          </a:prstGeom>
        </p:spPr>
      </p:pic>
      <p:pic>
        <p:nvPicPr>
          <p:cNvPr id="12" name="Picture 11"/>
          <p:cNvPicPr/>
          <p:nvPr/>
        </p:nvPicPr>
        <p:blipFill>
          <a:blip r:embed="rId7">
            <a:extLst>
              <a:ext uri="{28A0092B-C50C-407E-A947-70E740481C1C}">
                <a14:useLocalDpi xmlns:a14="http://schemas.microsoft.com/office/drawing/2010/main" val="0"/>
              </a:ext>
            </a:extLst>
          </a:blip>
          <a:stretch>
            <a:fillRect/>
          </a:stretch>
        </p:blipFill>
        <p:spPr>
          <a:xfrm>
            <a:off x="4611401" y="5159545"/>
            <a:ext cx="1221138" cy="850649"/>
          </a:xfrm>
          <a:prstGeom prst="rect">
            <a:avLst/>
          </a:prstGeom>
        </p:spPr>
      </p:pic>
      <p:sp>
        <p:nvSpPr>
          <p:cNvPr id="13" name="Rectangle 12"/>
          <p:cNvSpPr/>
          <p:nvPr/>
        </p:nvSpPr>
        <p:spPr>
          <a:xfrm>
            <a:off x="2346187" y="2486533"/>
            <a:ext cx="1864613" cy="369332"/>
          </a:xfrm>
          <a:prstGeom prst="rect">
            <a:avLst/>
          </a:prstGeom>
        </p:spPr>
        <p:txBody>
          <a:bodyPr wrap="none">
            <a:spAutoFit/>
          </a:bodyPr>
          <a:lstStyle/>
          <a:p>
            <a:r>
              <a:rPr lang="en-US" dirty="0" err="1" smtClean="0">
                <a:latin typeface="Arial" pitchFamily="34" charset="0"/>
                <a:cs typeface="Arial" pitchFamily="34" charset="0"/>
              </a:rPr>
              <a:t>Gunting</a:t>
            </a:r>
            <a:r>
              <a:rPr lang="en-US" dirty="0" smtClean="0">
                <a:latin typeface="Arial" pitchFamily="34" charset="0"/>
                <a:cs typeface="Arial" pitchFamily="34" charset="0"/>
              </a:rPr>
              <a:t> </a:t>
            </a:r>
            <a:r>
              <a:rPr lang="en-US" dirty="0" err="1" smtClean="0">
                <a:latin typeface="Arial" pitchFamily="34" charset="0"/>
                <a:cs typeface="Arial" pitchFamily="34" charset="0"/>
              </a:rPr>
              <a:t>Rambut</a:t>
            </a:r>
            <a:endParaRPr lang="ms-BN" dirty="0">
              <a:latin typeface="Arial" pitchFamily="34" charset="0"/>
              <a:cs typeface="Arial" pitchFamily="34" charset="0"/>
            </a:endParaRPr>
          </a:p>
        </p:txBody>
      </p:sp>
      <p:sp>
        <p:nvSpPr>
          <p:cNvPr id="14" name="Rectangle 13"/>
          <p:cNvSpPr/>
          <p:nvPr/>
        </p:nvSpPr>
        <p:spPr>
          <a:xfrm>
            <a:off x="2377184" y="4489771"/>
            <a:ext cx="1736373" cy="646331"/>
          </a:xfrm>
          <a:prstGeom prst="rect">
            <a:avLst/>
          </a:prstGeom>
        </p:spPr>
        <p:txBody>
          <a:bodyPr wrap="none">
            <a:spAutoFit/>
          </a:bodyPr>
          <a:lstStyle/>
          <a:p>
            <a:pPr algn="ctr"/>
            <a:r>
              <a:rPr lang="en-US" dirty="0" err="1" smtClean="0">
                <a:latin typeface="Arial" pitchFamily="34" charset="0"/>
                <a:cs typeface="Arial" pitchFamily="34" charset="0"/>
              </a:rPr>
              <a:t>Melangsingkan</a:t>
            </a:r>
            <a:endParaRPr lang="en-US" dirty="0">
              <a:latin typeface="Arial" pitchFamily="34" charset="0"/>
              <a:cs typeface="Arial" pitchFamily="34" charset="0"/>
            </a:endParaRPr>
          </a:p>
          <a:p>
            <a:pPr algn="ctr"/>
            <a:r>
              <a:rPr lang="en-US" dirty="0" err="1" smtClean="0">
                <a:latin typeface="Arial" pitchFamily="34" charset="0"/>
                <a:cs typeface="Arial" pitchFamily="34" charset="0"/>
              </a:rPr>
              <a:t>Badan</a:t>
            </a:r>
            <a:endParaRPr lang="ms-BN" dirty="0">
              <a:latin typeface="Arial" pitchFamily="34" charset="0"/>
              <a:cs typeface="Arial" pitchFamily="34" charset="0"/>
            </a:endParaRPr>
          </a:p>
        </p:txBody>
      </p:sp>
      <p:sp>
        <p:nvSpPr>
          <p:cNvPr id="15" name="Rectangle 14"/>
          <p:cNvSpPr/>
          <p:nvPr/>
        </p:nvSpPr>
        <p:spPr>
          <a:xfrm>
            <a:off x="4740221" y="2502031"/>
            <a:ext cx="1133644" cy="369332"/>
          </a:xfrm>
          <a:prstGeom prst="rect">
            <a:avLst/>
          </a:prstGeom>
        </p:spPr>
        <p:txBody>
          <a:bodyPr wrap="none">
            <a:spAutoFit/>
          </a:bodyPr>
          <a:lstStyle/>
          <a:p>
            <a:r>
              <a:rPr lang="en-US" dirty="0" err="1" smtClean="0">
                <a:latin typeface="Arial" pitchFamily="34" charset="0"/>
                <a:cs typeface="Arial" pitchFamily="34" charset="0"/>
              </a:rPr>
              <a:t>Kosmetik</a:t>
            </a:r>
            <a:endParaRPr lang="ms-BN" dirty="0">
              <a:latin typeface="Arial" pitchFamily="34" charset="0"/>
              <a:cs typeface="Arial" pitchFamily="34" charset="0"/>
            </a:endParaRPr>
          </a:p>
        </p:txBody>
      </p:sp>
      <p:sp>
        <p:nvSpPr>
          <p:cNvPr id="16" name="Rectangle 15"/>
          <p:cNvSpPr/>
          <p:nvPr/>
        </p:nvSpPr>
        <p:spPr>
          <a:xfrm>
            <a:off x="4383146" y="4505269"/>
            <a:ext cx="1787669" cy="646331"/>
          </a:xfrm>
          <a:prstGeom prst="rect">
            <a:avLst/>
          </a:prstGeom>
        </p:spPr>
        <p:txBody>
          <a:bodyPr wrap="none">
            <a:spAutoFit/>
          </a:bodyPr>
          <a:lstStyle/>
          <a:p>
            <a:pPr algn="ctr"/>
            <a:r>
              <a:rPr lang="en-US" dirty="0" err="1" smtClean="0">
                <a:latin typeface="Arial" pitchFamily="34" charset="0"/>
                <a:cs typeface="Arial" pitchFamily="34" charset="0"/>
              </a:rPr>
              <a:t>Rawatan</a:t>
            </a:r>
            <a:r>
              <a:rPr lang="en-US" dirty="0" smtClean="0">
                <a:latin typeface="Arial" pitchFamily="34" charset="0"/>
                <a:cs typeface="Arial" pitchFamily="34" charset="0"/>
              </a:rPr>
              <a:t> </a:t>
            </a:r>
            <a:r>
              <a:rPr lang="en-US" dirty="0" err="1" smtClean="0">
                <a:latin typeface="Arial" pitchFamily="34" charset="0"/>
                <a:cs typeface="Arial" pitchFamily="34" charset="0"/>
              </a:rPr>
              <a:t>Muka</a:t>
            </a:r>
            <a:r>
              <a:rPr lang="en-US" dirty="0" smtClean="0">
                <a:latin typeface="Arial" pitchFamily="34" charset="0"/>
                <a:cs typeface="Arial" pitchFamily="34" charset="0"/>
              </a:rPr>
              <a:t> </a:t>
            </a:r>
          </a:p>
          <a:p>
            <a:pPr algn="ctr"/>
            <a:r>
              <a:rPr lang="en-US" dirty="0" smtClean="0">
                <a:latin typeface="Arial" pitchFamily="34" charset="0"/>
                <a:cs typeface="Arial" pitchFamily="34" charset="0"/>
              </a:rPr>
              <a:t>&amp; </a:t>
            </a:r>
            <a:r>
              <a:rPr lang="en-US" dirty="0" err="1" smtClean="0">
                <a:latin typeface="Arial" pitchFamily="34" charset="0"/>
                <a:cs typeface="Arial" pitchFamily="34" charset="0"/>
              </a:rPr>
              <a:t>Badan</a:t>
            </a:r>
            <a:endParaRPr lang="ms-BN" dirty="0">
              <a:latin typeface="Arial" pitchFamily="34" charset="0"/>
              <a:cs typeface="Arial" pitchFamily="34" charset="0"/>
            </a:endParaRPr>
          </a:p>
        </p:txBody>
      </p:sp>
      <p:pic>
        <p:nvPicPr>
          <p:cNvPr id="17" name="Picture 16"/>
          <p:cNvPicPr/>
          <p:nvPr/>
        </p:nvPicPr>
        <p:blipFill>
          <a:blip r:embed="rId8" cstate="print">
            <a:extLst>
              <a:ext uri="{28A0092B-C50C-407E-A947-70E740481C1C}">
                <a14:useLocalDpi xmlns:a14="http://schemas.microsoft.com/office/drawing/2010/main" val="0"/>
              </a:ext>
            </a:extLst>
          </a:blip>
          <a:stretch>
            <a:fillRect/>
          </a:stretch>
        </p:blipFill>
        <p:spPr>
          <a:xfrm>
            <a:off x="6474348" y="2936358"/>
            <a:ext cx="1531216" cy="1000213"/>
          </a:xfrm>
          <a:prstGeom prst="rect">
            <a:avLst/>
          </a:prstGeom>
        </p:spPr>
      </p:pic>
      <p:pic>
        <p:nvPicPr>
          <p:cNvPr id="19" name="Picture 18"/>
          <p:cNvPicPr/>
          <p:nvPr/>
        </p:nvPicPr>
        <p:blipFill>
          <a:blip r:embed="rId9">
            <a:extLst>
              <a:ext uri="{28A0092B-C50C-407E-A947-70E740481C1C}">
                <a14:useLocalDpi xmlns:a14="http://schemas.microsoft.com/office/drawing/2010/main" val="0"/>
              </a:ext>
            </a:extLst>
          </a:blip>
          <a:stretch>
            <a:fillRect/>
          </a:stretch>
        </p:blipFill>
        <p:spPr>
          <a:xfrm>
            <a:off x="6476928" y="4963269"/>
            <a:ext cx="1513138" cy="953936"/>
          </a:xfrm>
          <a:prstGeom prst="rect">
            <a:avLst/>
          </a:prstGeom>
        </p:spPr>
      </p:pic>
      <p:sp>
        <p:nvSpPr>
          <p:cNvPr id="20" name="Rectangle 19"/>
          <p:cNvSpPr/>
          <p:nvPr/>
        </p:nvSpPr>
        <p:spPr>
          <a:xfrm>
            <a:off x="6560432" y="2502031"/>
            <a:ext cx="1351652" cy="369332"/>
          </a:xfrm>
          <a:prstGeom prst="rect">
            <a:avLst/>
          </a:prstGeom>
        </p:spPr>
        <p:txBody>
          <a:bodyPr wrap="none">
            <a:spAutoFit/>
          </a:bodyPr>
          <a:lstStyle/>
          <a:p>
            <a:r>
              <a:rPr lang="en-US" dirty="0" err="1" smtClean="0">
                <a:latin typeface="Arial" pitchFamily="34" charset="0"/>
                <a:cs typeface="Arial" pitchFamily="34" charset="0"/>
              </a:rPr>
              <a:t>Gimnasium</a:t>
            </a:r>
            <a:endParaRPr lang="ms-BN" dirty="0">
              <a:latin typeface="Arial" pitchFamily="34" charset="0"/>
              <a:cs typeface="Arial" pitchFamily="34" charset="0"/>
            </a:endParaRPr>
          </a:p>
        </p:txBody>
      </p:sp>
      <p:sp>
        <p:nvSpPr>
          <p:cNvPr id="21" name="Rectangle 20"/>
          <p:cNvSpPr/>
          <p:nvPr/>
        </p:nvSpPr>
        <p:spPr>
          <a:xfrm>
            <a:off x="6420952" y="4501697"/>
            <a:ext cx="1646605" cy="369332"/>
          </a:xfrm>
          <a:prstGeom prst="rect">
            <a:avLst/>
          </a:prstGeom>
        </p:spPr>
        <p:txBody>
          <a:bodyPr wrap="none">
            <a:spAutoFit/>
          </a:bodyPr>
          <a:lstStyle/>
          <a:p>
            <a:r>
              <a:rPr lang="en-US" dirty="0" err="1" smtClean="0">
                <a:latin typeface="Arial" pitchFamily="34" charset="0"/>
                <a:cs typeface="Arial" pitchFamily="34" charset="0"/>
              </a:rPr>
              <a:t>Salun</a:t>
            </a:r>
            <a:r>
              <a:rPr lang="en-US" dirty="0" smtClean="0">
                <a:latin typeface="Arial" pitchFamily="34" charset="0"/>
                <a:cs typeface="Arial" pitchFamily="34" charset="0"/>
              </a:rPr>
              <a:t> </a:t>
            </a:r>
            <a:r>
              <a:rPr lang="en-US" dirty="0" err="1" smtClean="0">
                <a:latin typeface="Arial" pitchFamily="34" charset="0"/>
                <a:cs typeface="Arial" pitchFamily="34" charset="0"/>
              </a:rPr>
              <a:t>Rambut</a:t>
            </a:r>
            <a:endParaRPr lang="ms-BN" dirty="0">
              <a:latin typeface="Arial" pitchFamily="34" charset="0"/>
              <a:cs typeface="Arial" pitchFamily="34" charset="0"/>
            </a:endParaRPr>
          </a:p>
        </p:txBody>
      </p:sp>
      <p:pic>
        <p:nvPicPr>
          <p:cNvPr id="22" name="Picture 21"/>
          <p:cNvPicPr/>
          <p:nvPr/>
        </p:nvPicPr>
        <p:blipFill>
          <a:blip r:embed="rId10">
            <a:extLst>
              <a:ext uri="{28A0092B-C50C-407E-A947-70E740481C1C}">
                <a14:useLocalDpi xmlns:a14="http://schemas.microsoft.com/office/drawing/2010/main" val="0"/>
              </a:ext>
            </a:extLst>
          </a:blip>
          <a:stretch>
            <a:fillRect/>
          </a:stretch>
        </p:blipFill>
        <p:spPr>
          <a:xfrm>
            <a:off x="8604597" y="3001686"/>
            <a:ext cx="1267831" cy="850649"/>
          </a:xfrm>
          <a:prstGeom prst="rect">
            <a:avLst/>
          </a:prstGeom>
        </p:spPr>
      </p:pic>
      <p:sp>
        <p:nvSpPr>
          <p:cNvPr id="23" name="Rectangle 22"/>
          <p:cNvSpPr/>
          <p:nvPr/>
        </p:nvSpPr>
        <p:spPr>
          <a:xfrm>
            <a:off x="8361212" y="2393546"/>
            <a:ext cx="1813317" cy="646331"/>
          </a:xfrm>
          <a:prstGeom prst="rect">
            <a:avLst/>
          </a:prstGeom>
        </p:spPr>
        <p:txBody>
          <a:bodyPr wrap="none">
            <a:spAutoFit/>
          </a:bodyPr>
          <a:lstStyle/>
          <a:p>
            <a:pPr algn="ctr"/>
            <a:r>
              <a:rPr lang="en-US" dirty="0" err="1" smtClean="0">
                <a:latin typeface="Arial" pitchFamily="34" charset="0"/>
                <a:cs typeface="Arial" pitchFamily="34" charset="0"/>
              </a:rPr>
              <a:t>Merias</a:t>
            </a:r>
            <a:r>
              <a:rPr lang="en-US" dirty="0" smtClean="0">
                <a:latin typeface="Arial" pitchFamily="34" charset="0"/>
                <a:cs typeface="Arial" pitchFamily="34" charset="0"/>
              </a:rPr>
              <a:t> kuku </a:t>
            </a:r>
          </a:p>
          <a:p>
            <a:pPr algn="ctr"/>
            <a:r>
              <a:rPr lang="en-US" dirty="0" err="1" smtClean="0">
                <a:latin typeface="Arial" pitchFamily="34" charset="0"/>
                <a:cs typeface="Arial" pitchFamily="34" charset="0"/>
              </a:rPr>
              <a:t>tangan</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kaki</a:t>
            </a:r>
            <a:endParaRPr lang="ms-BN" dirty="0">
              <a:latin typeface="Arial" pitchFamily="34" charset="0"/>
              <a:cs typeface="Arial" pitchFamily="34" charset="0"/>
            </a:endParaRPr>
          </a:p>
        </p:txBody>
      </p:sp>
      <p:pic>
        <p:nvPicPr>
          <p:cNvPr id="24" name="Picture 23"/>
          <p:cNvPicPr/>
          <p:nvPr/>
        </p:nvPicPr>
        <p:blipFill>
          <a:blip r:embed="rId11">
            <a:extLst>
              <a:ext uri="{28A0092B-C50C-407E-A947-70E740481C1C}">
                <a14:useLocalDpi xmlns:a14="http://schemas.microsoft.com/office/drawing/2010/main" val="0"/>
              </a:ext>
            </a:extLst>
          </a:blip>
          <a:stretch>
            <a:fillRect/>
          </a:stretch>
        </p:blipFill>
        <p:spPr>
          <a:xfrm>
            <a:off x="8535942" y="4963269"/>
            <a:ext cx="1320987" cy="930262"/>
          </a:xfrm>
          <a:prstGeom prst="rect">
            <a:avLst/>
          </a:prstGeom>
        </p:spPr>
      </p:pic>
      <p:sp>
        <p:nvSpPr>
          <p:cNvPr id="25" name="Rectangle 24"/>
          <p:cNvSpPr/>
          <p:nvPr/>
        </p:nvSpPr>
        <p:spPr>
          <a:xfrm>
            <a:off x="8822575" y="4501697"/>
            <a:ext cx="620683" cy="369332"/>
          </a:xfrm>
          <a:prstGeom prst="rect">
            <a:avLst/>
          </a:prstGeom>
        </p:spPr>
        <p:txBody>
          <a:bodyPr wrap="none">
            <a:spAutoFit/>
          </a:bodyPr>
          <a:lstStyle/>
          <a:p>
            <a:r>
              <a:rPr lang="en-US" dirty="0" err="1" smtClean="0">
                <a:latin typeface="Arial" pitchFamily="34" charset="0"/>
                <a:cs typeface="Arial" pitchFamily="34" charset="0"/>
              </a:rPr>
              <a:t>Urut</a:t>
            </a:r>
            <a:endParaRPr lang="ms-BN" dirty="0">
              <a:latin typeface="Arial" pitchFamily="34" charset="0"/>
              <a:cs typeface="Arial" pitchFamily="34" charset="0"/>
            </a:endParaRPr>
          </a:p>
        </p:txBody>
      </p:sp>
      <p:pic>
        <p:nvPicPr>
          <p:cNvPr id="26" name="Picture 25"/>
          <p:cNvPicPr/>
          <p:nvPr/>
        </p:nvPicPr>
        <p:blipFill>
          <a:blip r:embed="rId12">
            <a:extLst>
              <a:ext uri="{28A0092B-C50C-407E-A947-70E740481C1C}">
                <a14:useLocalDpi xmlns:a14="http://schemas.microsoft.com/office/drawing/2010/main" val="0"/>
              </a:ext>
            </a:extLst>
          </a:blip>
          <a:stretch>
            <a:fillRect/>
          </a:stretch>
        </p:blipFill>
        <p:spPr>
          <a:xfrm>
            <a:off x="10315577" y="3007470"/>
            <a:ext cx="1257013" cy="817201"/>
          </a:xfrm>
          <a:prstGeom prst="rect">
            <a:avLst/>
          </a:prstGeom>
        </p:spPr>
      </p:pic>
      <p:pic>
        <p:nvPicPr>
          <p:cNvPr id="27" name="Picture 26"/>
          <p:cNvPicPr/>
          <p:nvPr/>
        </p:nvPicPr>
        <p:blipFill>
          <a:blip r:embed="rId13">
            <a:extLst>
              <a:ext uri="{28A0092B-C50C-407E-A947-70E740481C1C}">
                <a14:useLocalDpi xmlns:a14="http://schemas.microsoft.com/office/drawing/2010/main" val="0"/>
              </a:ext>
            </a:extLst>
          </a:blip>
          <a:stretch>
            <a:fillRect/>
          </a:stretch>
        </p:blipFill>
        <p:spPr>
          <a:xfrm>
            <a:off x="10452665" y="5037317"/>
            <a:ext cx="1257013" cy="926382"/>
          </a:xfrm>
          <a:prstGeom prst="rect">
            <a:avLst/>
          </a:prstGeom>
        </p:spPr>
      </p:pic>
      <p:sp>
        <p:nvSpPr>
          <p:cNvPr id="28" name="Rectangle 27"/>
          <p:cNvSpPr/>
          <p:nvPr/>
        </p:nvSpPr>
        <p:spPr>
          <a:xfrm>
            <a:off x="10268256" y="2455537"/>
            <a:ext cx="1441420" cy="369332"/>
          </a:xfrm>
          <a:prstGeom prst="rect">
            <a:avLst/>
          </a:prstGeom>
        </p:spPr>
        <p:txBody>
          <a:bodyPr wrap="none">
            <a:spAutoFit/>
          </a:bodyPr>
          <a:lstStyle/>
          <a:p>
            <a:r>
              <a:rPr lang="en-US" dirty="0" err="1" smtClean="0">
                <a:latin typeface="Arial" pitchFamily="34" charset="0"/>
                <a:cs typeface="Arial" pitchFamily="34" charset="0"/>
              </a:rPr>
              <a:t>Refleksologi</a:t>
            </a:r>
            <a:endParaRPr lang="ms-BN" dirty="0">
              <a:latin typeface="Arial" pitchFamily="34" charset="0"/>
              <a:cs typeface="Arial" pitchFamily="34" charset="0"/>
            </a:endParaRPr>
          </a:p>
        </p:txBody>
      </p:sp>
      <p:sp>
        <p:nvSpPr>
          <p:cNvPr id="29" name="Rectangle 28"/>
          <p:cNvSpPr/>
          <p:nvPr/>
        </p:nvSpPr>
        <p:spPr>
          <a:xfrm>
            <a:off x="10284398" y="4258289"/>
            <a:ext cx="1527982" cy="738664"/>
          </a:xfrm>
          <a:prstGeom prst="rect">
            <a:avLst/>
          </a:prstGeom>
        </p:spPr>
        <p:txBody>
          <a:bodyPr wrap="none">
            <a:spAutoFit/>
          </a:bodyPr>
          <a:lstStyle/>
          <a:p>
            <a:pPr algn="ctr"/>
            <a:r>
              <a:rPr lang="en-US" sz="1400" dirty="0" smtClean="0">
                <a:latin typeface="Arial" pitchFamily="34" charset="0"/>
                <a:cs typeface="Arial" pitchFamily="34" charset="0"/>
              </a:rPr>
              <a:t>Spa, </a:t>
            </a:r>
            <a:r>
              <a:rPr lang="en-US" sz="1400" dirty="0" err="1" smtClean="0">
                <a:latin typeface="Arial" pitchFamily="34" charset="0"/>
                <a:cs typeface="Arial" pitchFamily="34" charset="0"/>
              </a:rPr>
              <a:t>termasuk</a:t>
            </a:r>
            <a:r>
              <a:rPr lang="en-US" sz="1400" dirty="0" smtClean="0">
                <a:latin typeface="Arial" pitchFamily="34" charset="0"/>
                <a:cs typeface="Arial" pitchFamily="34" charset="0"/>
              </a:rPr>
              <a:t> </a:t>
            </a:r>
          </a:p>
          <a:p>
            <a:pPr algn="ctr"/>
            <a:r>
              <a:rPr lang="en-US" sz="1400" dirty="0" err="1" smtClean="0">
                <a:latin typeface="Arial" pitchFamily="34" charset="0"/>
                <a:cs typeface="Arial" pitchFamily="34" charset="0"/>
              </a:rPr>
              <a:t>Kolam</a:t>
            </a:r>
            <a:r>
              <a:rPr lang="en-US" sz="1400" dirty="0" smtClean="0">
                <a:latin typeface="Arial" pitchFamily="34" charset="0"/>
                <a:cs typeface="Arial" pitchFamily="34" charset="0"/>
              </a:rPr>
              <a:t> air </a:t>
            </a:r>
            <a:r>
              <a:rPr lang="en-US" sz="1400" dirty="0" err="1" smtClean="0">
                <a:latin typeface="Arial" pitchFamily="34" charset="0"/>
                <a:cs typeface="Arial" pitchFamily="34" charset="0"/>
              </a:rPr>
              <a:t>panas</a:t>
            </a:r>
            <a:r>
              <a:rPr lang="en-US" sz="1400" dirty="0" smtClean="0">
                <a:latin typeface="Arial" pitchFamily="34" charset="0"/>
                <a:cs typeface="Arial" pitchFamily="34" charset="0"/>
              </a:rPr>
              <a:t> </a:t>
            </a:r>
          </a:p>
          <a:p>
            <a:pPr algn="ctr"/>
            <a:r>
              <a:rPr lang="en-US" sz="1400" dirty="0" err="1" smtClean="0">
                <a:latin typeface="Arial" pitchFamily="34" charset="0"/>
                <a:cs typeface="Arial" pitchFamily="34" charset="0"/>
              </a:rPr>
              <a:t>atau</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sejuk</a:t>
            </a:r>
            <a:endParaRPr lang="ms-BN" sz="1400" dirty="0">
              <a:latin typeface="Arial" pitchFamily="34" charset="0"/>
              <a:cs typeface="Arial" pitchFamily="34" charset="0"/>
            </a:endParaRPr>
          </a:p>
        </p:txBody>
      </p:sp>
    </p:spTree>
    <p:extLst>
      <p:ext uri="{BB962C8B-B14F-4D97-AF65-F5344CB8AC3E}">
        <p14:creationId xmlns:p14="http://schemas.microsoft.com/office/powerpoint/2010/main" val="1498812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292772"/>
          </a:xfrm>
        </p:spPr>
        <p:txBody>
          <a:bodyPr/>
          <a:lstStyle/>
          <a:p>
            <a:r>
              <a:rPr lang="en-SG" dirty="0" err="1" smtClean="0"/>
              <a:t>Papantanda</a:t>
            </a:r>
            <a:r>
              <a:rPr lang="en-SG" dirty="0" smtClean="0"/>
              <a:t> EKK</a:t>
            </a:r>
            <a:endParaRPr lang="en-SG" dirty="0"/>
          </a:p>
        </p:txBody>
      </p:sp>
      <p:sp>
        <p:nvSpPr>
          <p:cNvPr id="3" name="Content Placeholder 2"/>
          <p:cNvSpPr>
            <a:spLocks noGrp="1"/>
          </p:cNvSpPr>
          <p:nvPr>
            <p:ph idx="1"/>
          </p:nvPr>
        </p:nvSpPr>
        <p:spPr>
          <a:xfrm>
            <a:off x="593834" y="1565876"/>
            <a:ext cx="10972800" cy="4525963"/>
          </a:xfrm>
        </p:spPr>
        <p:txBody>
          <a:bodyPr>
            <a:normAutofit/>
          </a:bodyPr>
          <a:lstStyle/>
          <a:p>
            <a:r>
              <a:rPr lang="en-SG" dirty="0" err="1" smtClean="0">
                <a:solidFill>
                  <a:schemeClr val="tx1"/>
                </a:solidFill>
                <a:latin typeface="Arial" pitchFamily="34" charset="0"/>
                <a:cs typeface="Arial" pitchFamily="34" charset="0"/>
              </a:rPr>
              <a:t>Semua</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perniagaan</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termasuklah</a:t>
            </a:r>
            <a:r>
              <a:rPr lang="en-SG" dirty="0" smtClean="0">
                <a:solidFill>
                  <a:schemeClr val="tx1"/>
                </a:solidFill>
                <a:latin typeface="Arial" pitchFamily="34" charset="0"/>
                <a:cs typeface="Arial" pitchFamily="34" charset="0"/>
              </a:rPr>
              <a:t> EKK </a:t>
            </a:r>
            <a:r>
              <a:rPr lang="en-SG" dirty="0" err="1" smtClean="0">
                <a:solidFill>
                  <a:schemeClr val="tx1"/>
                </a:solidFill>
                <a:latin typeface="Arial" pitchFamily="34" charset="0"/>
                <a:cs typeface="Arial" pitchFamily="34" charset="0"/>
              </a:rPr>
              <a:t>mestilah</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mempamerkan</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Nama</a:t>
            </a:r>
            <a:r>
              <a:rPr lang="en-SG" dirty="0" smtClean="0">
                <a:solidFill>
                  <a:schemeClr val="tx1"/>
                </a:solidFill>
                <a:latin typeface="Arial" pitchFamily="34" charset="0"/>
                <a:cs typeface="Arial" pitchFamily="34" charset="0"/>
              </a:rPr>
              <a:t> Syarikat </a:t>
            </a:r>
            <a:r>
              <a:rPr lang="en-SG" dirty="0" err="1" smtClean="0">
                <a:solidFill>
                  <a:schemeClr val="tx1"/>
                </a:solidFill>
                <a:latin typeface="Arial" pitchFamily="34" charset="0"/>
                <a:cs typeface="Arial" pitchFamily="34" charset="0"/>
              </a:rPr>
              <a:t>seperti</a:t>
            </a:r>
            <a:r>
              <a:rPr lang="en-SG" dirty="0" smtClean="0">
                <a:solidFill>
                  <a:schemeClr val="tx1"/>
                </a:solidFill>
                <a:latin typeface="Arial" pitchFamily="34" charset="0"/>
                <a:cs typeface="Arial" pitchFamily="34" charset="0"/>
              </a:rPr>
              <a:t> yang </a:t>
            </a:r>
            <a:r>
              <a:rPr lang="en-SG" dirty="0" err="1" smtClean="0">
                <a:solidFill>
                  <a:schemeClr val="tx1"/>
                </a:solidFill>
                <a:latin typeface="Arial" pitchFamily="34" charset="0"/>
                <a:cs typeface="Arial" pitchFamily="34" charset="0"/>
              </a:rPr>
              <a:t>didaftarkan</a:t>
            </a:r>
            <a:r>
              <a:rPr lang="en-SG" dirty="0" smtClean="0">
                <a:solidFill>
                  <a:schemeClr val="tx1"/>
                </a:solidFill>
                <a:latin typeface="Arial" pitchFamily="34" charset="0"/>
                <a:cs typeface="Arial" pitchFamily="34" charset="0"/>
              </a:rPr>
              <a:t> di ROCBN, </a:t>
            </a:r>
            <a:r>
              <a:rPr lang="en-SG" dirty="0" err="1" smtClean="0">
                <a:solidFill>
                  <a:schemeClr val="tx1"/>
                </a:solidFill>
                <a:latin typeface="Arial" pitchFamily="34" charset="0"/>
                <a:cs typeface="Arial" pitchFamily="34" charset="0"/>
              </a:rPr>
              <a:t>Kementerian</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Kewangan</a:t>
            </a:r>
            <a:r>
              <a:rPr lang="en-SG" dirty="0" smtClean="0">
                <a:solidFill>
                  <a:schemeClr val="tx1"/>
                </a:solidFill>
                <a:latin typeface="Arial" pitchFamily="34" charset="0"/>
                <a:cs typeface="Arial" pitchFamily="34" charset="0"/>
              </a:rPr>
              <a:t>.</a:t>
            </a:r>
          </a:p>
          <a:p>
            <a:endParaRPr lang="en-SG" dirty="0">
              <a:solidFill>
                <a:schemeClr val="tx1"/>
              </a:solidFill>
              <a:latin typeface="Arial" pitchFamily="34" charset="0"/>
              <a:cs typeface="Arial" pitchFamily="34" charset="0"/>
            </a:endParaRPr>
          </a:p>
          <a:p>
            <a:r>
              <a:rPr lang="en-SG" dirty="0" err="1" smtClean="0">
                <a:solidFill>
                  <a:schemeClr val="tx1"/>
                </a:solidFill>
                <a:latin typeface="Arial" pitchFamily="34" charset="0"/>
                <a:cs typeface="Arial" pitchFamily="34" charset="0"/>
              </a:rPr>
              <a:t>Contoh</a:t>
            </a:r>
            <a:r>
              <a:rPr lang="en-SG" dirty="0" smtClean="0">
                <a:solidFill>
                  <a:schemeClr val="tx1"/>
                </a:solidFill>
                <a:latin typeface="Arial" pitchFamily="34" charset="0"/>
                <a:cs typeface="Arial" pitchFamily="34" charset="0"/>
              </a:rPr>
              <a:t>:</a:t>
            </a:r>
          </a:p>
          <a:p>
            <a:pPr marL="0" indent="0" algn="ctr">
              <a:buNone/>
            </a:pPr>
            <a:r>
              <a:rPr lang="en-SG" i="1" dirty="0" smtClean="0">
                <a:solidFill>
                  <a:schemeClr val="tx1"/>
                </a:solidFill>
                <a:latin typeface="Arial" pitchFamily="34" charset="0"/>
                <a:cs typeface="Arial" pitchFamily="34" charset="0"/>
              </a:rPr>
              <a:t>Sally Beauty Saloon</a:t>
            </a:r>
          </a:p>
          <a:p>
            <a:pPr marL="0" indent="0">
              <a:buNone/>
            </a:pPr>
            <a:endParaRPr lang="en-SG" dirty="0">
              <a:solidFill>
                <a:schemeClr val="tx1"/>
              </a:solidFill>
              <a:latin typeface="Arial" pitchFamily="34" charset="0"/>
              <a:cs typeface="Arial" pitchFamily="34" charset="0"/>
            </a:endParaRPr>
          </a:p>
          <a:p>
            <a:pPr marL="0" indent="0" algn="ctr">
              <a:buNone/>
            </a:pPr>
            <a:r>
              <a:rPr lang="en-SG" dirty="0" err="1" smtClean="0">
                <a:solidFill>
                  <a:schemeClr val="tx1"/>
                </a:solidFill>
                <a:latin typeface="Arial" pitchFamily="34" charset="0"/>
                <a:cs typeface="Arial" pitchFamily="34" charset="0"/>
              </a:rPr>
              <a:t>Establismen</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Kecantikan</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dan</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Kesihatan</a:t>
            </a:r>
            <a:r>
              <a:rPr lang="en-SG" dirty="0" smtClean="0">
                <a:solidFill>
                  <a:schemeClr val="tx1"/>
                </a:solidFill>
                <a:latin typeface="Arial" pitchFamily="34" charset="0"/>
                <a:cs typeface="Arial" pitchFamily="34" charset="0"/>
              </a:rPr>
              <a:t> Sally Beauty Saloon </a:t>
            </a:r>
          </a:p>
          <a:p>
            <a:pPr marL="0" indent="0" algn="ctr">
              <a:buNone/>
            </a:pPr>
            <a:endParaRPr lang="en-SG" dirty="0">
              <a:solidFill>
                <a:schemeClr val="tx1"/>
              </a:solidFill>
              <a:latin typeface="Arial" pitchFamily="34" charset="0"/>
              <a:cs typeface="Arial" pitchFamily="34" charset="0"/>
            </a:endParaRPr>
          </a:p>
          <a:p>
            <a:pPr algn="just"/>
            <a:r>
              <a:rPr lang="en-SG" dirty="0" smtClean="0">
                <a:solidFill>
                  <a:schemeClr val="tx1"/>
                </a:solidFill>
                <a:latin typeface="Arial" pitchFamily="34" charset="0"/>
                <a:cs typeface="Arial" pitchFamily="34" charset="0"/>
              </a:rPr>
              <a:t>Syarikat </a:t>
            </a:r>
            <a:r>
              <a:rPr lang="en-SG" dirty="0" err="1" smtClean="0">
                <a:solidFill>
                  <a:schemeClr val="tx1"/>
                </a:solidFill>
                <a:latin typeface="Arial" pitchFamily="34" charset="0"/>
                <a:cs typeface="Arial" pitchFamily="34" charset="0"/>
              </a:rPr>
              <a:t>mestilah</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menghadapkan</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permohonan</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papantanda</a:t>
            </a:r>
            <a:r>
              <a:rPr lang="en-SG" dirty="0" smtClean="0">
                <a:solidFill>
                  <a:schemeClr val="tx1"/>
                </a:solidFill>
                <a:latin typeface="Arial" pitchFamily="34" charset="0"/>
                <a:cs typeface="Arial" pitchFamily="34" charset="0"/>
              </a:rPr>
              <a:t> EKK di </a:t>
            </a:r>
            <a:r>
              <a:rPr lang="en-SG" dirty="0" err="1" smtClean="0">
                <a:solidFill>
                  <a:schemeClr val="tx1"/>
                </a:solidFill>
                <a:latin typeface="Arial" pitchFamily="34" charset="0"/>
                <a:cs typeface="Arial" pitchFamily="34" charset="0"/>
              </a:rPr>
              <a:t>ABCi</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Kementerian</a:t>
            </a:r>
            <a:r>
              <a:rPr lang="en-SG" dirty="0" smtClean="0">
                <a:solidFill>
                  <a:schemeClr val="tx1"/>
                </a:solidFill>
                <a:latin typeface="Arial" pitchFamily="34" charset="0"/>
                <a:cs typeface="Arial" pitchFamily="34" charset="0"/>
              </a:rPr>
              <a:t> Pembangunan.</a:t>
            </a:r>
          </a:p>
        </p:txBody>
      </p:sp>
    </p:spTree>
    <p:extLst>
      <p:ext uri="{BB962C8B-B14F-4D97-AF65-F5344CB8AC3E}">
        <p14:creationId xmlns:p14="http://schemas.microsoft.com/office/powerpoint/2010/main" val="247786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007" y="204952"/>
            <a:ext cx="10972800" cy="1600200"/>
          </a:xfrm>
        </p:spPr>
        <p:txBody>
          <a:bodyPr anchor="ctr"/>
          <a:lstStyle/>
          <a:p>
            <a:pPr>
              <a:lnSpc>
                <a:spcPct val="100000"/>
              </a:lnSpc>
            </a:pPr>
            <a:r>
              <a:rPr lang="en-SG" sz="2400" b="1" dirty="0" smtClean="0">
                <a:effectLst>
                  <a:outerShdw blurRad="38100" dist="38100" dir="2700000" algn="tl">
                    <a:srgbClr val="000000">
                      <a:alpha val="43137"/>
                    </a:srgbClr>
                  </a:outerShdw>
                </a:effectLst>
                <a:latin typeface="+mj-lt"/>
              </a:rPr>
              <a:t>ANTARA SYARAT DAN PERATURAN MENGENDALIKAN ESTABLISMEN KECANTIKAN </a:t>
            </a:r>
            <a:r>
              <a:rPr lang="en-SG" sz="2400" b="1" dirty="0">
                <a:effectLst>
                  <a:outerShdw blurRad="38100" dist="38100" dir="2700000" algn="tl">
                    <a:srgbClr val="000000">
                      <a:alpha val="43137"/>
                    </a:srgbClr>
                  </a:outerShdw>
                </a:effectLst>
                <a:latin typeface="+mj-lt"/>
              </a:rPr>
              <a:t>DAN KESIHATAN, </a:t>
            </a:r>
            <a:r>
              <a:rPr lang="en-SG" sz="2400" b="1" dirty="0" smtClean="0">
                <a:effectLst>
                  <a:outerShdw blurRad="38100" dist="38100" dir="2700000" algn="tl">
                    <a:srgbClr val="000000">
                      <a:alpha val="43137"/>
                    </a:srgbClr>
                  </a:outerShdw>
                </a:effectLst>
                <a:latin typeface="+mj-lt"/>
              </a:rPr>
              <a:t>NEGARA BRUNEI DARUSSALAM </a:t>
            </a:r>
            <a:br>
              <a:rPr lang="en-SG" sz="2400" b="1" dirty="0" smtClean="0">
                <a:effectLst>
                  <a:outerShdw blurRad="38100" dist="38100" dir="2700000" algn="tl">
                    <a:srgbClr val="000000">
                      <a:alpha val="43137"/>
                    </a:srgbClr>
                  </a:outerShdw>
                </a:effectLst>
                <a:latin typeface="+mj-lt"/>
              </a:rPr>
            </a:br>
            <a:r>
              <a:rPr lang="en-SG" sz="2400" b="1" dirty="0" smtClean="0">
                <a:effectLst>
                  <a:outerShdw blurRad="38100" dist="38100" dir="2700000" algn="tl">
                    <a:srgbClr val="000000">
                      <a:alpha val="43137"/>
                    </a:srgbClr>
                  </a:outerShdw>
                </a:effectLst>
                <a:latin typeface="+mj-lt"/>
              </a:rPr>
              <a:t>DI BAWAH PERINTAH ESTABLISMEN KECANTIKAN DAN KESIHATAN, 2016</a:t>
            </a:r>
            <a:endParaRPr lang="en-SG" sz="2400" dirty="0">
              <a:latin typeface="+mj-lt"/>
            </a:endParaRPr>
          </a:p>
        </p:txBody>
      </p:sp>
      <p:sp>
        <p:nvSpPr>
          <p:cNvPr id="4" name="Content Placeholder 3"/>
          <p:cNvSpPr>
            <a:spLocks noGrp="1"/>
          </p:cNvSpPr>
          <p:nvPr>
            <p:ph idx="1"/>
          </p:nvPr>
        </p:nvSpPr>
        <p:spPr>
          <a:xfrm>
            <a:off x="530772" y="1915512"/>
            <a:ext cx="10972800" cy="4525963"/>
          </a:xfrm>
        </p:spPr>
        <p:txBody>
          <a:bodyPr>
            <a:noAutofit/>
          </a:bodyPr>
          <a:lstStyle/>
          <a:p>
            <a:pPr algn="just"/>
            <a:r>
              <a:rPr lang="en-US" dirty="0" err="1" smtClean="0">
                <a:solidFill>
                  <a:schemeClr val="tx1"/>
                </a:solidFill>
                <a:latin typeface="Arial"/>
                <a:ea typeface="Times New Roman"/>
              </a:rPr>
              <a:t>Terdapat</a:t>
            </a:r>
            <a:r>
              <a:rPr lang="en-US" dirty="0" smtClean="0">
                <a:solidFill>
                  <a:schemeClr val="tx1"/>
                </a:solidFill>
                <a:latin typeface="Arial"/>
                <a:ea typeface="Times New Roman"/>
              </a:rPr>
              <a:t> </a:t>
            </a:r>
            <a:r>
              <a:rPr lang="en-US" dirty="0" err="1">
                <a:solidFill>
                  <a:schemeClr val="tx1"/>
                </a:solidFill>
                <a:latin typeface="Arial"/>
                <a:ea typeface="Times New Roman"/>
              </a:rPr>
              <a:t>pengalihudaraan</a:t>
            </a:r>
            <a:r>
              <a:rPr lang="en-US" dirty="0">
                <a:solidFill>
                  <a:schemeClr val="tx1"/>
                </a:solidFill>
                <a:latin typeface="Arial"/>
                <a:ea typeface="Times New Roman"/>
              </a:rPr>
              <a:t> yang </a:t>
            </a:r>
            <a:r>
              <a:rPr lang="en-US" dirty="0" err="1">
                <a:solidFill>
                  <a:schemeClr val="tx1"/>
                </a:solidFill>
                <a:latin typeface="Arial"/>
                <a:ea typeface="Times New Roman"/>
              </a:rPr>
              <a:t>mencukupi</a:t>
            </a:r>
            <a:r>
              <a:rPr lang="en-US" dirty="0">
                <a:solidFill>
                  <a:schemeClr val="tx1"/>
                </a:solidFill>
                <a:latin typeface="Arial"/>
                <a:ea typeface="Times New Roman"/>
              </a:rPr>
              <a:t> di </a:t>
            </a:r>
            <a:r>
              <a:rPr lang="en-US" dirty="0" err="1">
                <a:solidFill>
                  <a:schemeClr val="tx1"/>
                </a:solidFill>
                <a:latin typeface="Arial"/>
                <a:ea typeface="Times New Roman"/>
              </a:rPr>
              <a:t>dalam</a:t>
            </a:r>
            <a:r>
              <a:rPr lang="en-US" dirty="0">
                <a:solidFill>
                  <a:schemeClr val="tx1"/>
                </a:solidFill>
                <a:latin typeface="Arial"/>
                <a:ea typeface="Times New Roman"/>
              </a:rPr>
              <a:t> EKK </a:t>
            </a:r>
            <a:r>
              <a:rPr lang="en-US" dirty="0" err="1">
                <a:solidFill>
                  <a:schemeClr val="tx1"/>
                </a:solidFill>
                <a:latin typeface="Arial"/>
                <a:ea typeface="Times New Roman"/>
              </a:rPr>
              <a:t>dan</a:t>
            </a:r>
            <a:r>
              <a:rPr lang="en-US" dirty="0">
                <a:solidFill>
                  <a:schemeClr val="tx1"/>
                </a:solidFill>
                <a:latin typeface="Arial"/>
                <a:ea typeface="Times New Roman"/>
              </a:rPr>
              <a:t> </a:t>
            </a:r>
            <a:r>
              <a:rPr lang="en-US" dirty="0" err="1">
                <a:solidFill>
                  <a:schemeClr val="tx1"/>
                </a:solidFill>
                <a:latin typeface="Arial"/>
                <a:ea typeface="Times New Roman"/>
              </a:rPr>
              <a:t>bahawa</a:t>
            </a:r>
            <a:r>
              <a:rPr lang="en-US" dirty="0">
                <a:solidFill>
                  <a:schemeClr val="tx1"/>
                </a:solidFill>
                <a:latin typeface="Arial"/>
                <a:ea typeface="Times New Roman"/>
              </a:rPr>
              <a:t> </a:t>
            </a:r>
            <a:r>
              <a:rPr lang="en-US" dirty="0" err="1">
                <a:solidFill>
                  <a:schemeClr val="tx1"/>
                </a:solidFill>
                <a:latin typeface="Arial"/>
                <a:ea typeface="Times New Roman"/>
              </a:rPr>
              <a:t>cara</a:t>
            </a:r>
            <a:r>
              <a:rPr lang="en-US" dirty="0">
                <a:solidFill>
                  <a:schemeClr val="tx1"/>
                </a:solidFill>
                <a:latin typeface="Arial"/>
                <a:ea typeface="Times New Roman"/>
              </a:rPr>
              <a:t> </a:t>
            </a:r>
            <a:r>
              <a:rPr lang="en-US" dirty="0" err="1">
                <a:solidFill>
                  <a:schemeClr val="tx1"/>
                </a:solidFill>
                <a:latin typeface="Arial"/>
                <a:ea typeface="Times New Roman"/>
              </a:rPr>
              <a:t>pengalihudaraan</a:t>
            </a:r>
            <a:r>
              <a:rPr lang="en-US" dirty="0">
                <a:solidFill>
                  <a:schemeClr val="tx1"/>
                </a:solidFill>
                <a:latin typeface="Arial"/>
                <a:ea typeface="Times New Roman"/>
              </a:rPr>
              <a:t> </a:t>
            </a:r>
            <a:r>
              <a:rPr lang="en-US" dirty="0" err="1">
                <a:solidFill>
                  <a:schemeClr val="tx1"/>
                </a:solidFill>
                <a:latin typeface="Arial"/>
                <a:ea typeface="Times New Roman"/>
              </a:rPr>
              <a:t>sentiasa</a:t>
            </a:r>
            <a:r>
              <a:rPr lang="en-US" dirty="0">
                <a:solidFill>
                  <a:schemeClr val="tx1"/>
                </a:solidFill>
                <a:latin typeface="Arial"/>
                <a:ea typeface="Times New Roman"/>
              </a:rPr>
              <a:t> </a:t>
            </a:r>
            <a:r>
              <a:rPr lang="en-US" dirty="0" err="1">
                <a:solidFill>
                  <a:schemeClr val="tx1"/>
                </a:solidFill>
                <a:latin typeface="Arial"/>
                <a:ea typeface="Times New Roman"/>
              </a:rPr>
              <a:t>dalam</a:t>
            </a:r>
            <a:r>
              <a:rPr lang="en-US" dirty="0">
                <a:solidFill>
                  <a:schemeClr val="tx1"/>
                </a:solidFill>
                <a:latin typeface="Arial"/>
                <a:ea typeface="Times New Roman"/>
              </a:rPr>
              <a:t> </a:t>
            </a:r>
            <a:r>
              <a:rPr lang="en-US" dirty="0" err="1">
                <a:solidFill>
                  <a:schemeClr val="tx1"/>
                </a:solidFill>
                <a:latin typeface="Arial"/>
                <a:ea typeface="Times New Roman"/>
              </a:rPr>
              <a:t>keadaan</a:t>
            </a:r>
            <a:r>
              <a:rPr lang="en-US" dirty="0">
                <a:solidFill>
                  <a:schemeClr val="tx1"/>
                </a:solidFill>
                <a:latin typeface="Arial"/>
                <a:ea typeface="Times New Roman"/>
              </a:rPr>
              <a:t> </a:t>
            </a:r>
            <a:r>
              <a:rPr lang="en-US" dirty="0" err="1">
                <a:solidFill>
                  <a:schemeClr val="tx1"/>
                </a:solidFill>
                <a:latin typeface="Arial"/>
                <a:ea typeface="Times New Roman"/>
              </a:rPr>
              <a:t>baik</a:t>
            </a:r>
            <a:r>
              <a:rPr lang="en-US" dirty="0">
                <a:solidFill>
                  <a:schemeClr val="tx1"/>
                </a:solidFill>
                <a:latin typeface="Arial"/>
                <a:ea typeface="Times New Roman"/>
              </a:rPr>
              <a:t> </a:t>
            </a:r>
            <a:r>
              <a:rPr lang="en-US" dirty="0" err="1">
                <a:solidFill>
                  <a:schemeClr val="tx1"/>
                </a:solidFill>
                <a:latin typeface="Arial"/>
                <a:ea typeface="Times New Roman"/>
              </a:rPr>
              <a:t>dan</a:t>
            </a:r>
            <a:r>
              <a:rPr lang="en-US" dirty="0">
                <a:solidFill>
                  <a:schemeClr val="tx1"/>
                </a:solidFill>
                <a:latin typeface="Arial"/>
                <a:ea typeface="Times New Roman"/>
              </a:rPr>
              <a:t> </a:t>
            </a:r>
            <a:r>
              <a:rPr lang="en-US" dirty="0" err="1">
                <a:solidFill>
                  <a:schemeClr val="tx1"/>
                </a:solidFill>
                <a:latin typeface="Arial"/>
                <a:ea typeface="Times New Roman"/>
              </a:rPr>
              <a:t>sentiasa</a:t>
            </a:r>
            <a:r>
              <a:rPr lang="en-US" dirty="0">
                <a:solidFill>
                  <a:schemeClr val="tx1"/>
                </a:solidFill>
                <a:latin typeface="Arial"/>
                <a:ea typeface="Times New Roman"/>
              </a:rPr>
              <a:t> </a:t>
            </a:r>
            <a:r>
              <a:rPr lang="en-US" dirty="0" err="1" smtClean="0">
                <a:solidFill>
                  <a:schemeClr val="tx1"/>
                </a:solidFill>
                <a:latin typeface="Arial"/>
                <a:ea typeface="Times New Roman"/>
              </a:rPr>
              <a:t>berfungsi</a:t>
            </a:r>
            <a:r>
              <a:rPr lang="en-US" dirty="0" smtClean="0">
                <a:solidFill>
                  <a:schemeClr val="tx1"/>
                </a:solidFill>
                <a:latin typeface="Arial"/>
                <a:ea typeface="Times New Roman"/>
              </a:rPr>
              <a:t>.</a:t>
            </a:r>
            <a:endParaRPr lang="en-US" dirty="0">
              <a:solidFill>
                <a:schemeClr val="tx1"/>
              </a:solidFill>
              <a:latin typeface="Arial"/>
              <a:ea typeface="Times New Roman"/>
            </a:endParaRPr>
          </a:p>
          <a:p>
            <a:pPr algn="just"/>
            <a:r>
              <a:rPr lang="en-US" dirty="0" err="1">
                <a:solidFill>
                  <a:schemeClr val="tx1"/>
                </a:solidFill>
                <a:latin typeface="Arial"/>
                <a:ea typeface="Times New Roman"/>
              </a:rPr>
              <a:t>Semua</a:t>
            </a:r>
            <a:r>
              <a:rPr lang="en-US" dirty="0">
                <a:solidFill>
                  <a:schemeClr val="tx1"/>
                </a:solidFill>
                <a:latin typeface="Arial"/>
                <a:ea typeface="Times New Roman"/>
              </a:rPr>
              <a:t> </a:t>
            </a:r>
            <a:r>
              <a:rPr lang="en-US" dirty="0" err="1">
                <a:solidFill>
                  <a:schemeClr val="tx1"/>
                </a:solidFill>
                <a:latin typeface="Arial"/>
                <a:ea typeface="Times New Roman"/>
              </a:rPr>
              <a:t>peralatan</a:t>
            </a:r>
            <a:r>
              <a:rPr lang="en-US" dirty="0">
                <a:solidFill>
                  <a:schemeClr val="tx1"/>
                </a:solidFill>
                <a:latin typeface="Arial"/>
                <a:ea typeface="Times New Roman"/>
              </a:rPr>
              <a:t> </a:t>
            </a:r>
            <a:r>
              <a:rPr lang="en-US" dirty="0" err="1">
                <a:solidFill>
                  <a:schemeClr val="tx1"/>
                </a:solidFill>
                <a:latin typeface="Arial"/>
                <a:ea typeface="Times New Roman"/>
              </a:rPr>
              <a:t>mekanik</a:t>
            </a:r>
            <a:r>
              <a:rPr lang="en-US" dirty="0">
                <a:solidFill>
                  <a:schemeClr val="tx1"/>
                </a:solidFill>
                <a:latin typeface="Arial"/>
                <a:ea typeface="Times New Roman"/>
              </a:rPr>
              <a:t> </a:t>
            </a:r>
            <a:r>
              <a:rPr lang="en-US" dirty="0" err="1">
                <a:solidFill>
                  <a:schemeClr val="tx1"/>
                </a:solidFill>
                <a:latin typeface="Arial"/>
                <a:ea typeface="Times New Roman"/>
              </a:rPr>
              <a:t>dan</a:t>
            </a:r>
            <a:r>
              <a:rPr lang="en-US" dirty="0">
                <a:solidFill>
                  <a:schemeClr val="tx1"/>
                </a:solidFill>
                <a:latin typeface="Arial"/>
                <a:ea typeface="Times New Roman"/>
              </a:rPr>
              <a:t> </a:t>
            </a:r>
            <a:r>
              <a:rPr lang="en-US" dirty="0" err="1">
                <a:solidFill>
                  <a:schemeClr val="tx1"/>
                </a:solidFill>
                <a:latin typeface="Arial"/>
                <a:ea typeface="Times New Roman"/>
              </a:rPr>
              <a:t>elektrik</a:t>
            </a:r>
            <a:r>
              <a:rPr lang="en-US" dirty="0">
                <a:solidFill>
                  <a:schemeClr val="tx1"/>
                </a:solidFill>
                <a:latin typeface="Arial"/>
                <a:ea typeface="Times New Roman"/>
              </a:rPr>
              <a:t> yang </a:t>
            </a:r>
            <a:r>
              <a:rPr lang="en-US" dirty="0" err="1">
                <a:solidFill>
                  <a:schemeClr val="tx1"/>
                </a:solidFill>
                <a:latin typeface="Arial"/>
                <a:ea typeface="Times New Roman"/>
              </a:rPr>
              <a:t>digunakan</a:t>
            </a:r>
            <a:r>
              <a:rPr lang="en-US" dirty="0">
                <a:solidFill>
                  <a:schemeClr val="tx1"/>
                </a:solidFill>
                <a:latin typeface="Arial"/>
                <a:ea typeface="Times New Roman"/>
              </a:rPr>
              <a:t> di </a:t>
            </a:r>
            <a:r>
              <a:rPr lang="en-US" dirty="0" err="1">
                <a:solidFill>
                  <a:schemeClr val="tx1"/>
                </a:solidFill>
                <a:latin typeface="Arial"/>
                <a:ea typeface="Times New Roman"/>
              </a:rPr>
              <a:t>dalam</a:t>
            </a:r>
            <a:r>
              <a:rPr lang="en-US" dirty="0">
                <a:solidFill>
                  <a:schemeClr val="tx1"/>
                </a:solidFill>
                <a:latin typeface="Arial"/>
                <a:ea typeface="Times New Roman"/>
              </a:rPr>
              <a:t> EKK </a:t>
            </a:r>
            <a:r>
              <a:rPr lang="en-US" dirty="0" err="1">
                <a:solidFill>
                  <a:schemeClr val="tx1"/>
                </a:solidFill>
                <a:latin typeface="Arial"/>
                <a:ea typeface="Times New Roman"/>
              </a:rPr>
              <a:t>pada</a:t>
            </a:r>
            <a:r>
              <a:rPr lang="en-US" dirty="0">
                <a:solidFill>
                  <a:schemeClr val="tx1"/>
                </a:solidFill>
                <a:latin typeface="Arial"/>
                <a:ea typeface="Times New Roman"/>
              </a:rPr>
              <a:t> </a:t>
            </a:r>
            <a:r>
              <a:rPr lang="en-US" dirty="0" err="1">
                <a:solidFill>
                  <a:schemeClr val="tx1"/>
                </a:solidFill>
                <a:latin typeface="Arial"/>
                <a:ea typeface="Times New Roman"/>
              </a:rPr>
              <a:t>setiap</a:t>
            </a:r>
            <a:r>
              <a:rPr lang="en-US" dirty="0">
                <a:solidFill>
                  <a:schemeClr val="tx1"/>
                </a:solidFill>
                <a:latin typeface="Arial"/>
                <a:ea typeface="Times New Roman"/>
              </a:rPr>
              <a:t> </a:t>
            </a:r>
            <a:r>
              <a:rPr lang="en-US" dirty="0" err="1">
                <a:solidFill>
                  <a:schemeClr val="tx1"/>
                </a:solidFill>
                <a:latin typeface="Arial"/>
                <a:ea typeface="Times New Roman"/>
              </a:rPr>
              <a:t>masa</a:t>
            </a:r>
            <a:r>
              <a:rPr lang="en-US" dirty="0">
                <a:solidFill>
                  <a:schemeClr val="tx1"/>
                </a:solidFill>
                <a:latin typeface="Arial"/>
                <a:ea typeface="Times New Roman"/>
              </a:rPr>
              <a:t> </a:t>
            </a:r>
            <a:r>
              <a:rPr lang="en-US" dirty="0" err="1">
                <a:solidFill>
                  <a:schemeClr val="tx1"/>
                </a:solidFill>
                <a:latin typeface="Arial"/>
                <a:ea typeface="Times New Roman"/>
              </a:rPr>
              <a:t>dalam</a:t>
            </a:r>
            <a:r>
              <a:rPr lang="en-US" dirty="0">
                <a:solidFill>
                  <a:schemeClr val="tx1"/>
                </a:solidFill>
                <a:latin typeface="Arial"/>
                <a:ea typeface="Times New Roman"/>
              </a:rPr>
              <a:t> </a:t>
            </a:r>
            <a:r>
              <a:rPr lang="en-US" dirty="0" err="1">
                <a:solidFill>
                  <a:schemeClr val="tx1"/>
                </a:solidFill>
                <a:latin typeface="Arial"/>
                <a:ea typeface="Times New Roman"/>
              </a:rPr>
              <a:t>keadaan</a:t>
            </a:r>
            <a:r>
              <a:rPr lang="en-US" dirty="0">
                <a:solidFill>
                  <a:schemeClr val="tx1"/>
                </a:solidFill>
                <a:latin typeface="Arial"/>
                <a:ea typeface="Times New Roman"/>
              </a:rPr>
              <a:t> </a:t>
            </a:r>
            <a:r>
              <a:rPr lang="en-US" dirty="0" err="1">
                <a:solidFill>
                  <a:schemeClr val="tx1"/>
                </a:solidFill>
                <a:latin typeface="Arial"/>
                <a:ea typeface="Times New Roman"/>
              </a:rPr>
              <a:t>baik</a:t>
            </a:r>
            <a:r>
              <a:rPr lang="en-US" dirty="0">
                <a:solidFill>
                  <a:schemeClr val="tx1"/>
                </a:solidFill>
                <a:latin typeface="Arial"/>
                <a:ea typeface="Times New Roman"/>
              </a:rPr>
              <a:t> </a:t>
            </a:r>
            <a:r>
              <a:rPr lang="en-US" dirty="0" err="1">
                <a:solidFill>
                  <a:schemeClr val="tx1"/>
                </a:solidFill>
                <a:latin typeface="Arial"/>
                <a:ea typeface="Times New Roman"/>
              </a:rPr>
              <a:t>dan</a:t>
            </a:r>
            <a:r>
              <a:rPr lang="en-US" dirty="0">
                <a:solidFill>
                  <a:schemeClr val="tx1"/>
                </a:solidFill>
                <a:latin typeface="Arial"/>
                <a:ea typeface="Times New Roman"/>
              </a:rPr>
              <a:t> </a:t>
            </a:r>
            <a:r>
              <a:rPr lang="en-US" dirty="0" err="1">
                <a:solidFill>
                  <a:schemeClr val="tx1"/>
                </a:solidFill>
                <a:latin typeface="Arial"/>
                <a:ea typeface="Times New Roman"/>
              </a:rPr>
              <a:t>memuaskan</a:t>
            </a:r>
            <a:r>
              <a:rPr lang="en-US" dirty="0">
                <a:solidFill>
                  <a:schemeClr val="tx1"/>
                </a:solidFill>
                <a:latin typeface="Arial"/>
                <a:ea typeface="Times New Roman"/>
              </a:rPr>
              <a:t> </a:t>
            </a:r>
            <a:r>
              <a:rPr lang="en-US" dirty="0" err="1">
                <a:solidFill>
                  <a:schemeClr val="tx1"/>
                </a:solidFill>
                <a:latin typeface="Arial"/>
                <a:ea typeface="Times New Roman"/>
              </a:rPr>
              <a:t>serta</a:t>
            </a:r>
            <a:r>
              <a:rPr lang="en-US" dirty="0">
                <a:solidFill>
                  <a:schemeClr val="tx1"/>
                </a:solidFill>
                <a:latin typeface="Arial"/>
                <a:ea typeface="Times New Roman"/>
              </a:rPr>
              <a:t> </a:t>
            </a:r>
            <a:r>
              <a:rPr lang="en-US" dirty="0" err="1">
                <a:solidFill>
                  <a:schemeClr val="tx1"/>
                </a:solidFill>
                <a:latin typeface="Arial"/>
                <a:ea typeface="Times New Roman"/>
              </a:rPr>
              <a:t>tidak</a:t>
            </a:r>
            <a:r>
              <a:rPr lang="en-US" dirty="0">
                <a:solidFill>
                  <a:schemeClr val="tx1"/>
                </a:solidFill>
                <a:latin typeface="Arial"/>
                <a:ea typeface="Times New Roman"/>
              </a:rPr>
              <a:t> </a:t>
            </a:r>
            <a:r>
              <a:rPr lang="en-US" dirty="0" err="1">
                <a:solidFill>
                  <a:schemeClr val="tx1"/>
                </a:solidFill>
                <a:latin typeface="Arial"/>
                <a:ea typeface="Times New Roman"/>
              </a:rPr>
              <a:t>mendatangkan</a:t>
            </a:r>
            <a:r>
              <a:rPr lang="en-US" dirty="0">
                <a:solidFill>
                  <a:schemeClr val="tx1"/>
                </a:solidFill>
                <a:latin typeface="Arial"/>
                <a:ea typeface="Times New Roman"/>
              </a:rPr>
              <a:t> </a:t>
            </a:r>
            <a:r>
              <a:rPr lang="en-US" dirty="0" err="1">
                <a:solidFill>
                  <a:schemeClr val="tx1"/>
                </a:solidFill>
                <a:latin typeface="Arial"/>
                <a:ea typeface="Times New Roman"/>
              </a:rPr>
              <a:t>bahaya</a:t>
            </a:r>
            <a:r>
              <a:rPr lang="en-US" dirty="0">
                <a:solidFill>
                  <a:schemeClr val="tx1"/>
                </a:solidFill>
                <a:latin typeface="Arial"/>
                <a:ea typeface="Times New Roman"/>
              </a:rPr>
              <a:t> </a:t>
            </a:r>
            <a:r>
              <a:rPr lang="en-US" dirty="0" err="1">
                <a:solidFill>
                  <a:schemeClr val="tx1"/>
                </a:solidFill>
                <a:latin typeface="Arial"/>
                <a:ea typeface="Times New Roman"/>
              </a:rPr>
              <a:t>kepada</a:t>
            </a:r>
            <a:r>
              <a:rPr lang="en-US" dirty="0">
                <a:solidFill>
                  <a:schemeClr val="tx1"/>
                </a:solidFill>
                <a:latin typeface="Arial"/>
                <a:ea typeface="Times New Roman"/>
              </a:rPr>
              <a:t> </a:t>
            </a:r>
            <a:r>
              <a:rPr lang="en-US" dirty="0" err="1">
                <a:solidFill>
                  <a:schemeClr val="tx1"/>
                </a:solidFill>
                <a:latin typeface="Arial"/>
                <a:ea typeface="Times New Roman"/>
              </a:rPr>
              <a:t>pengunjung</a:t>
            </a:r>
            <a:r>
              <a:rPr lang="en-US" dirty="0">
                <a:solidFill>
                  <a:schemeClr val="tx1"/>
                </a:solidFill>
                <a:latin typeface="Arial"/>
                <a:ea typeface="Times New Roman"/>
              </a:rPr>
              <a:t> / </a:t>
            </a:r>
            <a:r>
              <a:rPr lang="en-US" dirty="0" err="1" smtClean="0">
                <a:solidFill>
                  <a:schemeClr val="tx1"/>
                </a:solidFill>
                <a:latin typeface="Arial"/>
                <a:ea typeface="Times New Roman"/>
              </a:rPr>
              <a:t>pelanggan</a:t>
            </a:r>
            <a:r>
              <a:rPr lang="en-US" dirty="0" smtClean="0">
                <a:solidFill>
                  <a:schemeClr val="tx1"/>
                </a:solidFill>
                <a:latin typeface="Arial"/>
                <a:ea typeface="Times New Roman"/>
              </a:rPr>
              <a:t>.</a:t>
            </a:r>
          </a:p>
          <a:p>
            <a:pPr algn="just"/>
            <a:r>
              <a:rPr lang="en-US" dirty="0" err="1">
                <a:solidFill>
                  <a:schemeClr val="tx1"/>
                </a:solidFill>
                <a:latin typeface="Arial"/>
                <a:ea typeface="Times New Roman"/>
              </a:rPr>
              <a:t>Semua</a:t>
            </a:r>
            <a:r>
              <a:rPr lang="en-US" dirty="0">
                <a:solidFill>
                  <a:schemeClr val="tx1"/>
                </a:solidFill>
                <a:latin typeface="Arial"/>
                <a:ea typeface="Times New Roman"/>
              </a:rPr>
              <a:t> </a:t>
            </a:r>
            <a:r>
              <a:rPr lang="en-US" dirty="0" err="1">
                <a:solidFill>
                  <a:schemeClr val="tx1"/>
                </a:solidFill>
                <a:latin typeface="Arial"/>
                <a:ea typeface="Times New Roman"/>
              </a:rPr>
              <a:t>ruang</a:t>
            </a:r>
            <a:r>
              <a:rPr lang="en-US" dirty="0">
                <a:solidFill>
                  <a:schemeClr val="tx1"/>
                </a:solidFill>
                <a:latin typeface="Arial"/>
                <a:ea typeface="Times New Roman"/>
              </a:rPr>
              <a:t> </a:t>
            </a:r>
            <a:r>
              <a:rPr lang="en-US" dirty="0" err="1">
                <a:solidFill>
                  <a:schemeClr val="tx1"/>
                </a:solidFill>
                <a:latin typeface="Arial"/>
                <a:ea typeface="Times New Roman"/>
              </a:rPr>
              <a:t>dalam</a:t>
            </a:r>
            <a:r>
              <a:rPr lang="en-US" dirty="0">
                <a:solidFill>
                  <a:schemeClr val="tx1"/>
                </a:solidFill>
                <a:latin typeface="Arial"/>
                <a:ea typeface="Times New Roman"/>
              </a:rPr>
              <a:t> EKK </a:t>
            </a:r>
            <a:r>
              <a:rPr lang="en-US" dirty="0" err="1">
                <a:solidFill>
                  <a:schemeClr val="tx1"/>
                </a:solidFill>
                <a:latin typeface="Arial"/>
                <a:ea typeface="Times New Roman"/>
              </a:rPr>
              <a:t>hendaklah</a:t>
            </a:r>
            <a:r>
              <a:rPr lang="en-US" dirty="0">
                <a:solidFill>
                  <a:schemeClr val="tx1"/>
                </a:solidFill>
                <a:latin typeface="Arial"/>
                <a:ea typeface="Times New Roman"/>
              </a:rPr>
              <a:t> </a:t>
            </a:r>
            <a:r>
              <a:rPr lang="en-US" dirty="0" err="1">
                <a:solidFill>
                  <a:schemeClr val="tx1"/>
                </a:solidFill>
                <a:latin typeface="Arial"/>
                <a:ea typeface="Times New Roman"/>
              </a:rPr>
              <a:t>dipasang</a:t>
            </a:r>
            <a:r>
              <a:rPr lang="en-US" dirty="0">
                <a:solidFill>
                  <a:schemeClr val="tx1"/>
                </a:solidFill>
                <a:latin typeface="Arial"/>
                <a:ea typeface="Times New Roman"/>
              </a:rPr>
              <a:t> </a:t>
            </a:r>
            <a:r>
              <a:rPr lang="en-US" dirty="0" err="1">
                <a:solidFill>
                  <a:schemeClr val="tx1"/>
                </a:solidFill>
                <a:latin typeface="Arial"/>
                <a:ea typeface="Times New Roman"/>
              </a:rPr>
              <a:t>dengan</a:t>
            </a:r>
            <a:r>
              <a:rPr lang="en-US" dirty="0">
                <a:solidFill>
                  <a:schemeClr val="tx1"/>
                </a:solidFill>
                <a:latin typeface="Arial"/>
                <a:ea typeface="Times New Roman"/>
              </a:rPr>
              <a:t> </a:t>
            </a:r>
            <a:r>
              <a:rPr lang="en-US" dirty="0" err="1">
                <a:solidFill>
                  <a:schemeClr val="tx1"/>
                </a:solidFill>
                <a:latin typeface="Arial"/>
                <a:ea typeface="Times New Roman"/>
              </a:rPr>
              <a:t>lampu</a:t>
            </a:r>
            <a:r>
              <a:rPr lang="en-US" dirty="0">
                <a:solidFill>
                  <a:schemeClr val="tx1"/>
                </a:solidFill>
                <a:latin typeface="Arial"/>
                <a:ea typeface="Times New Roman"/>
              </a:rPr>
              <a:t> yang </a:t>
            </a:r>
            <a:r>
              <a:rPr lang="en-US" dirty="0" err="1">
                <a:solidFill>
                  <a:schemeClr val="tx1"/>
                </a:solidFill>
                <a:latin typeface="Arial"/>
                <a:ea typeface="Times New Roman"/>
              </a:rPr>
              <a:t>terang</a:t>
            </a:r>
            <a:r>
              <a:rPr lang="en-US" dirty="0">
                <a:solidFill>
                  <a:schemeClr val="tx1"/>
                </a:solidFill>
                <a:latin typeface="Arial"/>
                <a:ea typeface="Times New Roman"/>
              </a:rPr>
              <a:t> </a:t>
            </a:r>
            <a:r>
              <a:rPr lang="en-US" dirty="0" err="1">
                <a:solidFill>
                  <a:schemeClr val="tx1"/>
                </a:solidFill>
                <a:latin typeface="Arial"/>
                <a:ea typeface="Times New Roman"/>
              </a:rPr>
              <a:t>semasa</a:t>
            </a:r>
            <a:r>
              <a:rPr lang="en-US" dirty="0">
                <a:solidFill>
                  <a:schemeClr val="tx1"/>
                </a:solidFill>
                <a:latin typeface="Arial"/>
                <a:ea typeface="Times New Roman"/>
              </a:rPr>
              <a:t> </a:t>
            </a:r>
            <a:r>
              <a:rPr lang="en-US" dirty="0" err="1">
                <a:solidFill>
                  <a:schemeClr val="tx1"/>
                </a:solidFill>
                <a:latin typeface="Arial"/>
                <a:ea typeface="Times New Roman"/>
              </a:rPr>
              <a:t>waktu</a:t>
            </a:r>
            <a:r>
              <a:rPr lang="en-US" dirty="0">
                <a:solidFill>
                  <a:schemeClr val="tx1"/>
                </a:solidFill>
                <a:latin typeface="Arial"/>
                <a:ea typeface="Times New Roman"/>
              </a:rPr>
              <a:t> </a:t>
            </a:r>
            <a:r>
              <a:rPr lang="en-US" dirty="0" err="1">
                <a:solidFill>
                  <a:schemeClr val="tx1"/>
                </a:solidFill>
                <a:latin typeface="Arial"/>
                <a:ea typeface="Times New Roman"/>
              </a:rPr>
              <a:t>memberikan</a:t>
            </a:r>
            <a:r>
              <a:rPr lang="en-US" dirty="0">
                <a:solidFill>
                  <a:schemeClr val="tx1"/>
                </a:solidFill>
                <a:latin typeface="Arial"/>
                <a:ea typeface="Times New Roman"/>
              </a:rPr>
              <a:t> </a:t>
            </a:r>
            <a:r>
              <a:rPr lang="en-US" dirty="0" err="1" smtClean="0">
                <a:solidFill>
                  <a:schemeClr val="tx1"/>
                </a:solidFill>
                <a:latin typeface="Arial"/>
                <a:ea typeface="Times New Roman"/>
              </a:rPr>
              <a:t>perkhidmatan</a:t>
            </a:r>
            <a:r>
              <a:rPr lang="en-US" dirty="0" smtClean="0">
                <a:solidFill>
                  <a:schemeClr val="tx1"/>
                </a:solidFill>
                <a:latin typeface="Arial"/>
                <a:ea typeface="Times New Roman"/>
              </a:rPr>
              <a:t>.</a:t>
            </a:r>
          </a:p>
          <a:p>
            <a:pPr algn="just"/>
            <a:r>
              <a:rPr lang="en-US" dirty="0" err="1">
                <a:solidFill>
                  <a:schemeClr val="tx1"/>
                </a:solidFill>
                <a:latin typeface="Arial"/>
                <a:ea typeface="Times New Roman"/>
              </a:rPr>
              <a:t>Kelengkapan</a:t>
            </a:r>
            <a:r>
              <a:rPr lang="en-US" dirty="0">
                <a:solidFill>
                  <a:schemeClr val="tx1"/>
                </a:solidFill>
                <a:latin typeface="Arial"/>
                <a:ea typeface="Times New Roman"/>
              </a:rPr>
              <a:t> </a:t>
            </a:r>
            <a:r>
              <a:rPr lang="en-US" dirty="0" err="1">
                <a:solidFill>
                  <a:schemeClr val="tx1"/>
                </a:solidFill>
                <a:latin typeface="Arial"/>
                <a:ea typeface="Times New Roman"/>
              </a:rPr>
              <a:t>mencegah</a:t>
            </a:r>
            <a:r>
              <a:rPr lang="en-US" dirty="0">
                <a:solidFill>
                  <a:schemeClr val="tx1"/>
                </a:solidFill>
                <a:latin typeface="Arial"/>
                <a:ea typeface="Times New Roman"/>
              </a:rPr>
              <a:t> </a:t>
            </a:r>
            <a:r>
              <a:rPr lang="en-US" dirty="0" err="1">
                <a:solidFill>
                  <a:schemeClr val="tx1"/>
                </a:solidFill>
                <a:latin typeface="Arial"/>
                <a:ea typeface="Times New Roman"/>
              </a:rPr>
              <a:t>kebakaran</a:t>
            </a:r>
            <a:r>
              <a:rPr lang="en-US" dirty="0">
                <a:solidFill>
                  <a:schemeClr val="tx1"/>
                </a:solidFill>
                <a:latin typeface="Arial"/>
                <a:ea typeface="Times New Roman"/>
              </a:rPr>
              <a:t> </a:t>
            </a:r>
            <a:r>
              <a:rPr lang="en-US" dirty="0" err="1">
                <a:solidFill>
                  <a:schemeClr val="tx1"/>
                </a:solidFill>
                <a:latin typeface="Arial"/>
                <a:ea typeface="Times New Roman"/>
              </a:rPr>
              <a:t>seperti</a:t>
            </a:r>
            <a:r>
              <a:rPr lang="en-US" dirty="0">
                <a:solidFill>
                  <a:schemeClr val="tx1"/>
                </a:solidFill>
                <a:latin typeface="Arial"/>
                <a:ea typeface="Times New Roman"/>
              </a:rPr>
              <a:t> </a:t>
            </a:r>
            <a:r>
              <a:rPr lang="en-US" dirty="0" err="1">
                <a:solidFill>
                  <a:schemeClr val="tx1"/>
                </a:solidFill>
                <a:latin typeface="Arial"/>
                <a:ea typeface="Times New Roman"/>
              </a:rPr>
              <a:t>alat</a:t>
            </a:r>
            <a:r>
              <a:rPr lang="en-US" dirty="0">
                <a:solidFill>
                  <a:schemeClr val="tx1"/>
                </a:solidFill>
                <a:latin typeface="Arial"/>
                <a:ea typeface="Times New Roman"/>
              </a:rPr>
              <a:t> </a:t>
            </a:r>
            <a:r>
              <a:rPr lang="en-US" dirty="0" err="1">
                <a:solidFill>
                  <a:schemeClr val="tx1"/>
                </a:solidFill>
                <a:latin typeface="Arial"/>
                <a:ea typeface="Times New Roman"/>
              </a:rPr>
              <a:t>pemadam</a:t>
            </a:r>
            <a:r>
              <a:rPr lang="en-US" dirty="0">
                <a:solidFill>
                  <a:schemeClr val="tx1"/>
                </a:solidFill>
                <a:latin typeface="Arial"/>
                <a:ea typeface="Times New Roman"/>
              </a:rPr>
              <a:t> </a:t>
            </a:r>
            <a:r>
              <a:rPr lang="en-US" dirty="0" err="1">
                <a:solidFill>
                  <a:schemeClr val="tx1"/>
                </a:solidFill>
                <a:latin typeface="Arial"/>
                <a:ea typeface="Times New Roman"/>
              </a:rPr>
              <a:t>api</a:t>
            </a:r>
            <a:r>
              <a:rPr lang="en-US" dirty="0">
                <a:solidFill>
                  <a:schemeClr val="tx1"/>
                </a:solidFill>
                <a:latin typeface="Arial"/>
                <a:ea typeface="Times New Roman"/>
              </a:rPr>
              <a:t> </a:t>
            </a:r>
            <a:r>
              <a:rPr lang="en-US" dirty="0" err="1">
                <a:solidFill>
                  <a:schemeClr val="tx1"/>
                </a:solidFill>
                <a:latin typeface="Arial"/>
                <a:ea typeface="Times New Roman"/>
              </a:rPr>
              <a:t>hendaklah</a:t>
            </a:r>
            <a:r>
              <a:rPr lang="en-US" dirty="0">
                <a:solidFill>
                  <a:schemeClr val="tx1"/>
                </a:solidFill>
                <a:latin typeface="Arial"/>
                <a:ea typeface="Times New Roman"/>
              </a:rPr>
              <a:t> </a:t>
            </a:r>
            <a:r>
              <a:rPr lang="en-US" dirty="0" err="1">
                <a:solidFill>
                  <a:schemeClr val="tx1"/>
                </a:solidFill>
                <a:latin typeface="Arial"/>
                <a:ea typeface="Times New Roman"/>
              </a:rPr>
              <a:t>disediakan</a:t>
            </a:r>
            <a:r>
              <a:rPr lang="en-US" dirty="0">
                <a:solidFill>
                  <a:schemeClr val="tx1"/>
                </a:solidFill>
                <a:latin typeface="Arial"/>
                <a:ea typeface="Times New Roman"/>
              </a:rPr>
              <a:t> </a:t>
            </a:r>
            <a:r>
              <a:rPr lang="en-US" dirty="0" err="1">
                <a:solidFill>
                  <a:schemeClr val="tx1"/>
                </a:solidFill>
                <a:latin typeface="Arial"/>
                <a:ea typeface="Times New Roman"/>
              </a:rPr>
              <a:t>dengan</a:t>
            </a:r>
            <a:r>
              <a:rPr lang="en-US" dirty="0">
                <a:solidFill>
                  <a:schemeClr val="tx1"/>
                </a:solidFill>
                <a:latin typeface="Arial"/>
                <a:ea typeface="Times New Roman"/>
              </a:rPr>
              <a:t> </a:t>
            </a:r>
            <a:r>
              <a:rPr lang="en-US" dirty="0" err="1">
                <a:solidFill>
                  <a:schemeClr val="tx1"/>
                </a:solidFill>
                <a:latin typeface="Arial"/>
                <a:ea typeface="Times New Roman"/>
              </a:rPr>
              <a:t>secukupnya</a:t>
            </a:r>
            <a:r>
              <a:rPr lang="en-US" dirty="0">
                <a:solidFill>
                  <a:schemeClr val="tx1"/>
                </a:solidFill>
                <a:latin typeface="Arial"/>
                <a:ea typeface="Times New Roman"/>
              </a:rPr>
              <a:t> </a:t>
            </a:r>
            <a:r>
              <a:rPr lang="en-US" dirty="0" err="1">
                <a:solidFill>
                  <a:schemeClr val="tx1"/>
                </a:solidFill>
                <a:latin typeface="Arial"/>
                <a:ea typeface="Times New Roman"/>
              </a:rPr>
              <a:t>dan</a:t>
            </a:r>
            <a:r>
              <a:rPr lang="en-US" dirty="0">
                <a:solidFill>
                  <a:schemeClr val="tx1"/>
                </a:solidFill>
                <a:latin typeface="Arial"/>
                <a:ea typeface="Times New Roman"/>
              </a:rPr>
              <a:t> </a:t>
            </a:r>
            <a:r>
              <a:rPr lang="en-US" dirty="0" err="1">
                <a:solidFill>
                  <a:schemeClr val="tx1"/>
                </a:solidFill>
                <a:latin typeface="Arial"/>
                <a:ea typeface="Times New Roman"/>
              </a:rPr>
              <a:t>dipasang</a:t>
            </a:r>
            <a:r>
              <a:rPr lang="en-US" dirty="0">
                <a:solidFill>
                  <a:schemeClr val="tx1"/>
                </a:solidFill>
                <a:latin typeface="Arial"/>
                <a:ea typeface="Times New Roman"/>
              </a:rPr>
              <a:t> di </a:t>
            </a:r>
            <a:r>
              <a:rPr lang="en-US" dirty="0" err="1">
                <a:solidFill>
                  <a:schemeClr val="tx1"/>
                </a:solidFill>
                <a:latin typeface="Arial"/>
                <a:ea typeface="Times New Roman"/>
              </a:rPr>
              <a:t>tempat</a:t>
            </a:r>
            <a:r>
              <a:rPr lang="en-US" dirty="0">
                <a:solidFill>
                  <a:schemeClr val="tx1"/>
                </a:solidFill>
                <a:latin typeface="Arial"/>
                <a:ea typeface="Times New Roman"/>
              </a:rPr>
              <a:t> yang </a:t>
            </a:r>
            <a:r>
              <a:rPr lang="en-US" dirty="0" err="1">
                <a:solidFill>
                  <a:schemeClr val="tx1"/>
                </a:solidFill>
                <a:latin typeface="Arial"/>
                <a:ea typeface="Times New Roman"/>
              </a:rPr>
              <a:t>mudah</a:t>
            </a:r>
            <a:r>
              <a:rPr lang="en-US" dirty="0">
                <a:solidFill>
                  <a:schemeClr val="tx1"/>
                </a:solidFill>
                <a:latin typeface="Arial"/>
                <a:ea typeface="Times New Roman"/>
              </a:rPr>
              <a:t> </a:t>
            </a:r>
            <a:r>
              <a:rPr lang="en-US" dirty="0" err="1" smtClean="0">
                <a:solidFill>
                  <a:schemeClr val="tx1"/>
                </a:solidFill>
                <a:latin typeface="Arial"/>
                <a:ea typeface="Times New Roman"/>
              </a:rPr>
              <a:t>dilihat</a:t>
            </a:r>
            <a:r>
              <a:rPr lang="en-US" dirty="0" smtClean="0">
                <a:solidFill>
                  <a:schemeClr val="tx1"/>
                </a:solidFill>
                <a:latin typeface="Arial"/>
                <a:ea typeface="Times New Roman"/>
              </a:rPr>
              <a:t>.</a:t>
            </a:r>
          </a:p>
          <a:p>
            <a:pPr algn="just"/>
            <a:r>
              <a:rPr lang="en-US" dirty="0" err="1">
                <a:solidFill>
                  <a:schemeClr val="tx1"/>
                </a:solidFill>
                <a:latin typeface="Arial"/>
                <a:ea typeface="Times New Roman"/>
              </a:rPr>
              <a:t>Semua</a:t>
            </a:r>
            <a:r>
              <a:rPr lang="en-US" dirty="0">
                <a:solidFill>
                  <a:schemeClr val="tx1"/>
                </a:solidFill>
                <a:latin typeface="Arial"/>
                <a:ea typeface="Times New Roman"/>
              </a:rPr>
              <a:t> </a:t>
            </a:r>
            <a:r>
              <a:rPr lang="en-US" dirty="0" err="1">
                <a:solidFill>
                  <a:schemeClr val="tx1"/>
                </a:solidFill>
                <a:latin typeface="Arial"/>
                <a:ea typeface="Times New Roman"/>
              </a:rPr>
              <a:t>laluan</a:t>
            </a:r>
            <a:r>
              <a:rPr lang="en-US" dirty="0">
                <a:solidFill>
                  <a:schemeClr val="tx1"/>
                </a:solidFill>
                <a:latin typeface="Arial"/>
                <a:ea typeface="Times New Roman"/>
              </a:rPr>
              <a:t>, </a:t>
            </a:r>
            <a:r>
              <a:rPr lang="en-US" dirty="0" err="1">
                <a:solidFill>
                  <a:schemeClr val="tx1"/>
                </a:solidFill>
                <a:latin typeface="Arial"/>
                <a:ea typeface="Times New Roman"/>
              </a:rPr>
              <a:t>tangga</a:t>
            </a:r>
            <a:r>
              <a:rPr lang="en-US" dirty="0">
                <a:solidFill>
                  <a:schemeClr val="tx1"/>
                </a:solidFill>
                <a:latin typeface="Arial"/>
                <a:ea typeface="Times New Roman"/>
              </a:rPr>
              <a:t>, </a:t>
            </a:r>
            <a:r>
              <a:rPr lang="en-US" dirty="0" err="1">
                <a:solidFill>
                  <a:schemeClr val="tx1"/>
                </a:solidFill>
                <a:latin typeface="Arial"/>
                <a:ea typeface="Times New Roman"/>
              </a:rPr>
              <a:t>jalan</a:t>
            </a:r>
            <a:r>
              <a:rPr lang="en-US" dirty="0">
                <a:solidFill>
                  <a:schemeClr val="tx1"/>
                </a:solidFill>
                <a:latin typeface="Arial"/>
                <a:ea typeface="Times New Roman"/>
              </a:rPr>
              <a:t> </a:t>
            </a:r>
            <a:r>
              <a:rPr lang="en-US" dirty="0" err="1">
                <a:solidFill>
                  <a:schemeClr val="tx1"/>
                </a:solidFill>
                <a:latin typeface="Arial"/>
                <a:ea typeface="Times New Roman"/>
              </a:rPr>
              <a:t>keluar</a:t>
            </a:r>
            <a:r>
              <a:rPr lang="en-US" dirty="0">
                <a:solidFill>
                  <a:schemeClr val="tx1"/>
                </a:solidFill>
                <a:latin typeface="Arial"/>
                <a:ea typeface="Times New Roman"/>
              </a:rPr>
              <a:t> </a:t>
            </a:r>
            <a:r>
              <a:rPr lang="en-US" dirty="0" err="1">
                <a:solidFill>
                  <a:schemeClr val="tx1"/>
                </a:solidFill>
                <a:latin typeface="Arial"/>
                <a:ea typeface="Times New Roman"/>
              </a:rPr>
              <a:t>dan</a:t>
            </a:r>
            <a:r>
              <a:rPr lang="en-US" dirty="0">
                <a:solidFill>
                  <a:schemeClr val="tx1"/>
                </a:solidFill>
                <a:latin typeface="Arial"/>
                <a:ea typeface="Times New Roman"/>
              </a:rPr>
              <a:t> </a:t>
            </a:r>
            <a:r>
              <a:rPr lang="en-US" dirty="0" err="1">
                <a:solidFill>
                  <a:schemeClr val="tx1"/>
                </a:solidFill>
                <a:latin typeface="Arial"/>
                <a:ea typeface="Times New Roman"/>
              </a:rPr>
              <a:t>masuk</a:t>
            </a:r>
            <a:r>
              <a:rPr lang="en-US" dirty="0">
                <a:solidFill>
                  <a:schemeClr val="tx1"/>
                </a:solidFill>
                <a:latin typeface="Arial"/>
                <a:ea typeface="Times New Roman"/>
              </a:rPr>
              <a:t> </a:t>
            </a:r>
            <a:r>
              <a:rPr lang="en-US" dirty="0" err="1">
                <a:solidFill>
                  <a:schemeClr val="tx1"/>
                </a:solidFill>
                <a:latin typeface="Arial"/>
                <a:ea typeface="Times New Roman"/>
              </a:rPr>
              <a:t>hendaklah</a:t>
            </a:r>
            <a:r>
              <a:rPr lang="en-US" dirty="0">
                <a:solidFill>
                  <a:schemeClr val="tx1"/>
                </a:solidFill>
                <a:latin typeface="Arial"/>
                <a:ea typeface="Times New Roman"/>
              </a:rPr>
              <a:t> </a:t>
            </a:r>
            <a:r>
              <a:rPr lang="en-US" dirty="0" err="1">
                <a:solidFill>
                  <a:schemeClr val="tx1"/>
                </a:solidFill>
                <a:latin typeface="Arial"/>
                <a:ea typeface="Times New Roman"/>
              </a:rPr>
              <a:t>bebas</a:t>
            </a:r>
            <a:r>
              <a:rPr lang="en-US" dirty="0">
                <a:solidFill>
                  <a:schemeClr val="tx1"/>
                </a:solidFill>
                <a:latin typeface="Arial"/>
                <a:ea typeface="Times New Roman"/>
              </a:rPr>
              <a:t> </a:t>
            </a:r>
            <a:r>
              <a:rPr lang="en-US" dirty="0" err="1">
                <a:solidFill>
                  <a:schemeClr val="tx1"/>
                </a:solidFill>
                <a:latin typeface="Arial"/>
                <a:ea typeface="Times New Roman"/>
              </a:rPr>
              <a:t>dari</a:t>
            </a:r>
            <a:r>
              <a:rPr lang="en-US" dirty="0">
                <a:solidFill>
                  <a:schemeClr val="tx1"/>
                </a:solidFill>
                <a:latin typeface="Arial"/>
                <a:ea typeface="Times New Roman"/>
              </a:rPr>
              <a:t> </a:t>
            </a:r>
            <a:r>
              <a:rPr lang="en-US" dirty="0" err="1">
                <a:solidFill>
                  <a:schemeClr val="tx1"/>
                </a:solidFill>
                <a:latin typeface="Arial"/>
                <a:ea typeface="Times New Roman"/>
              </a:rPr>
              <a:t>sebarang</a:t>
            </a:r>
            <a:r>
              <a:rPr lang="en-US" dirty="0">
                <a:solidFill>
                  <a:schemeClr val="tx1"/>
                </a:solidFill>
                <a:latin typeface="Arial"/>
                <a:ea typeface="Times New Roman"/>
              </a:rPr>
              <a:t> </a:t>
            </a:r>
            <a:r>
              <a:rPr lang="en-US" dirty="0" err="1" smtClean="0">
                <a:solidFill>
                  <a:schemeClr val="tx1"/>
                </a:solidFill>
                <a:latin typeface="Arial"/>
                <a:ea typeface="Times New Roman"/>
              </a:rPr>
              <a:t>halangan</a:t>
            </a:r>
            <a:r>
              <a:rPr lang="en-US" dirty="0" smtClean="0">
                <a:solidFill>
                  <a:schemeClr val="tx1"/>
                </a:solidFill>
                <a:latin typeface="Arial"/>
                <a:ea typeface="Times New Roman"/>
              </a:rPr>
              <a:t>.</a:t>
            </a:r>
          </a:p>
        </p:txBody>
      </p:sp>
    </p:spTree>
    <p:extLst>
      <p:ext uri="{BB962C8B-B14F-4D97-AF65-F5344CB8AC3E}">
        <p14:creationId xmlns:p14="http://schemas.microsoft.com/office/powerpoint/2010/main" val="3277766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78069" y="189186"/>
            <a:ext cx="10972800" cy="1600200"/>
          </a:xfrm>
        </p:spPr>
        <p:txBody>
          <a:bodyPr anchor="ctr"/>
          <a:lstStyle/>
          <a:p>
            <a:pPr>
              <a:lnSpc>
                <a:spcPct val="100000"/>
              </a:lnSpc>
            </a:pPr>
            <a:r>
              <a:rPr lang="en-SG" sz="2400" b="1" smtClean="0">
                <a:effectLst>
                  <a:outerShdw blurRad="38100" dist="38100" dir="2700000" algn="tl">
                    <a:srgbClr val="000000">
                      <a:alpha val="43137"/>
                    </a:srgbClr>
                  </a:outerShdw>
                </a:effectLst>
                <a:latin typeface="+mj-lt"/>
              </a:rPr>
              <a:t>ANTARA SYARAT </a:t>
            </a:r>
            <a:r>
              <a:rPr lang="en-SG" sz="2400" b="1" dirty="0" smtClean="0">
                <a:effectLst>
                  <a:outerShdw blurRad="38100" dist="38100" dir="2700000" algn="tl">
                    <a:srgbClr val="000000">
                      <a:alpha val="43137"/>
                    </a:srgbClr>
                  </a:outerShdw>
                </a:effectLst>
                <a:latin typeface="+mj-lt"/>
              </a:rPr>
              <a:t>DAN PERATURAN MENGENDALIKAN ESTABLISMEN KECANTIKAN </a:t>
            </a:r>
            <a:r>
              <a:rPr lang="en-SG" sz="2400" b="1" dirty="0">
                <a:effectLst>
                  <a:outerShdw blurRad="38100" dist="38100" dir="2700000" algn="tl">
                    <a:srgbClr val="000000">
                      <a:alpha val="43137"/>
                    </a:srgbClr>
                  </a:outerShdw>
                </a:effectLst>
                <a:latin typeface="+mj-lt"/>
              </a:rPr>
              <a:t>DAN KESIHATAN, </a:t>
            </a:r>
            <a:r>
              <a:rPr lang="en-SG" sz="2400" b="1" dirty="0" smtClean="0">
                <a:effectLst>
                  <a:outerShdw blurRad="38100" dist="38100" dir="2700000" algn="tl">
                    <a:srgbClr val="000000">
                      <a:alpha val="43137"/>
                    </a:srgbClr>
                  </a:outerShdw>
                </a:effectLst>
                <a:latin typeface="+mj-lt"/>
              </a:rPr>
              <a:t>NEGARA BRUNEI DARUSSALAM </a:t>
            </a:r>
            <a:br>
              <a:rPr lang="en-SG" sz="2400" b="1" dirty="0" smtClean="0">
                <a:effectLst>
                  <a:outerShdw blurRad="38100" dist="38100" dir="2700000" algn="tl">
                    <a:srgbClr val="000000">
                      <a:alpha val="43137"/>
                    </a:srgbClr>
                  </a:outerShdw>
                </a:effectLst>
                <a:latin typeface="+mj-lt"/>
              </a:rPr>
            </a:br>
            <a:r>
              <a:rPr lang="en-SG" sz="2400" b="1" dirty="0" smtClean="0">
                <a:effectLst>
                  <a:outerShdw blurRad="38100" dist="38100" dir="2700000" algn="tl">
                    <a:srgbClr val="000000">
                      <a:alpha val="43137"/>
                    </a:srgbClr>
                  </a:outerShdw>
                </a:effectLst>
                <a:latin typeface="+mj-lt"/>
              </a:rPr>
              <a:t>DI BAWAH PERINTAH ESTABLISMEN KECANTIKAN DAN KESIHATAN, 2016</a:t>
            </a:r>
            <a:endParaRPr lang="en-SG" sz="2400" dirty="0">
              <a:latin typeface="+mj-lt"/>
            </a:endParaRPr>
          </a:p>
        </p:txBody>
      </p:sp>
      <p:sp>
        <p:nvSpPr>
          <p:cNvPr id="2" name="Content Placeholder 1"/>
          <p:cNvSpPr>
            <a:spLocks noGrp="1"/>
          </p:cNvSpPr>
          <p:nvPr>
            <p:ph idx="1"/>
          </p:nvPr>
        </p:nvSpPr>
        <p:spPr>
          <a:xfrm>
            <a:off x="609600" y="1954924"/>
            <a:ext cx="10972800" cy="4171241"/>
          </a:xfrm>
        </p:spPr>
        <p:txBody>
          <a:bodyPr>
            <a:normAutofit/>
          </a:bodyPr>
          <a:lstStyle/>
          <a:p>
            <a:pPr algn="just"/>
            <a:r>
              <a:rPr lang="en-US" sz="3200" dirty="0" err="1">
                <a:solidFill>
                  <a:schemeClr val="tx1"/>
                </a:solidFill>
                <a:latin typeface="Arial"/>
                <a:ea typeface="Times New Roman"/>
              </a:rPr>
              <a:t>Tempat</a:t>
            </a:r>
            <a:r>
              <a:rPr lang="en-US" sz="3200" dirty="0">
                <a:solidFill>
                  <a:schemeClr val="tx1"/>
                </a:solidFill>
                <a:latin typeface="Arial"/>
                <a:ea typeface="Times New Roman"/>
              </a:rPr>
              <a:t> </a:t>
            </a:r>
            <a:r>
              <a:rPr lang="en-US" sz="3200" dirty="0" err="1">
                <a:solidFill>
                  <a:schemeClr val="tx1"/>
                </a:solidFill>
                <a:latin typeface="Arial"/>
                <a:ea typeface="Times New Roman"/>
              </a:rPr>
              <a:t>mengurut</a:t>
            </a:r>
            <a:r>
              <a:rPr lang="en-US" sz="3200" dirty="0">
                <a:solidFill>
                  <a:schemeClr val="tx1"/>
                </a:solidFill>
                <a:latin typeface="Arial"/>
                <a:ea typeface="Times New Roman"/>
              </a:rPr>
              <a:t> </a:t>
            </a:r>
            <a:r>
              <a:rPr lang="en-US" sz="3200" dirty="0" err="1">
                <a:solidFill>
                  <a:schemeClr val="tx1"/>
                </a:solidFill>
                <a:latin typeface="Arial"/>
                <a:ea typeface="Times New Roman"/>
              </a:rPr>
              <a:t>dan</a:t>
            </a:r>
            <a:r>
              <a:rPr lang="en-US" sz="3200" dirty="0">
                <a:solidFill>
                  <a:schemeClr val="tx1"/>
                </a:solidFill>
                <a:latin typeface="Arial"/>
                <a:ea typeface="Times New Roman"/>
              </a:rPr>
              <a:t> </a:t>
            </a:r>
            <a:r>
              <a:rPr lang="en-US" sz="3200" dirty="0" err="1">
                <a:solidFill>
                  <a:schemeClr val="tx1"/>
                </a:solidFill>
                <a:latin typeface="Arial"/>
                <a:ea typeface="Times New Roman"/>
              </a:rPr>
              <a:t>rawatan</a:t>
            </a:r>
            <a:r>
              <a:rPr lang="en-US" sz="3200" dirty="0">
                <a:solidFill>
                  <a:schemeClr val="tx1"/>
                </a:solidFill>
                <a:latin typeface="Arial"/>
                <a:ea typeface="Times New Roman"/>
              </a:rPr>
              <a:t> di EKK </a:t>
            </a:r>
            <a:r>
              <a:rPr lang="en-US" sz="3200" dirty="0" err="1">
                <a:solidFill>
                  <a:schemeClr val="tx1"/>
                </a:solidFill>
                <a:latin typeface="Arial"/>
                <a:ea typeface="Times New Roman"/>
              </a:rPr>
              <a:t>hendaklah</a:t>
            </a:r>
            <a:r>
              <a:rPr lang="en-US" sz="3200" dirty="0">
                <a:solidFill>
                  <a:schemeClr val="tx1"/>
                </a:solidFill>
                <a:latin typeface="Arial"/>
                <a:ea typeface="Times New Roman"/>
              </a:rPr>
              <a:t> </a:t>
            </a:r>
            <a:r>
              <a:rPr lang="en-US" sz="3200" dirty="0" err="1">
                <a:solidFill>
                  <a:schemeClr val="tx1"/>
                </a:solidFill>
                <a:latin typeface="Arial"/>
                <a:ea typeface="Times New Roman"/>
              </a:rPr>
              <a:t>menggunakan</a:t>
            </a:r>
            <a:r>
              <a:rPr lang="en-US" sz="3200" dirty="0">
                <a:solidFill>
                  <a:schemeClr val="tx1"/>
                </a:solidFill>
                <a:latin typeface="Arial"/>
                <a:ea typeface="Times New Roman"/>
              </a:rPr>
              <a:t> </a:t>
            </a:r>
            <a:r>
              <a:rPr lang="en-US" sz="3200" dirty="0" err="1" smtClean="0">
                <a:solidFill>
                  <a:schemeClr val="tx1"/>
                </a:solidFill>
                <a:latin typeface="Arial"/>
                <a:ea typeface="Times New Roman"/>
              </a:rPr>
              <a:t>kerusi</a:t>
            </a:r>
            <a:r>
              <a:rPr lang="en-US" sz="3200" dirty="0" smtClean="0">
                <a:solidFill>
                  <a:schemeClr val="tx1"/>
                </a:solidFill>
                <a:latin typeface="Arial"/>
                <a:ea typeface="Times New Roman"/>
              </a:rPr>
              <a:t> / </a:t>
            </a:r>
            <a:r>
              <a:rPr lang="en-US" sz="3200" dirty="0" err="1" smtClean="0">
                <a:solidFill>
                  <a:schemeClr val="tx1"/>
                </a:solidFill>
                <a:latin typeface="Arial"/>
                <a:ea typeface="Times New Roman"/>
              </a:rPr>
              <a:t>katil</a:t>
            </a:r>
            <a:r>
              <a:rPr lang="en-US" sz="3200" dirty="0" smtClean="0">
                <a:solidFill>
                  <a:schemeClr val="tx1"/>
                </a:solidFill>
                <a:latin typeface="Arial"/>
                <a:ea typeface="Times New Roman"/>
              </a:rPr>
              <a:t> </a:t>
            </a:r>
            <a:r>
              <a:rPr lang="en-US" sz="3200" dirty="0">
                <a:solidFill>
                  <a:schemeClr val="tx1"/>
                </a:solidFill>
                <a:latin typeface="Arial"/>
                <a:ea typeface="Times New Roman"/>
              </a:rPr>
              <a:t>yang </a:t>
            </a:r>
            <a:r>
              <a:rPr lang="en-US" sz="3200" dirty="0" err="1">
                <a:solidFill>
                  <a:schemeClr val="tx1"/>
                </a:solidFill>
                <a:latin typeface="Arial"/>
                <a:ea typeface="Times New Roman"/>
              </a:rPr>
              <a:t>khusus</a:t>
            </a:r>
            <a:r>
              <a:rPr lang="en-US" sz="3200" dirty="0">
                <a:solidFill>
                  <a:schemeClr val="tx1"/>
                </a:solidFill>
                <a:latin typeface="Arial"/>
                <a:ea typeface="Times New Roman"/>
              </a:rPr>
              <a:t> </a:t>
            </a:r>
            <a:r>
              <a:rPr lang="en-US" sz="3200" dirty="0" err="1">
                <a:solidFill>
                  <a:schemeClr val="tx1"/>
                </a:solidFill>
                <a:latin typeface="Arial"/>
                <a:ea typeface="Times New Roman"/>
              </a:rPr>
              <a:t>untuk</a:t>
            </a:r>
            <a:r>
              <a:rPr lang="en-US" sz="3200" dirty="0">
                <a:solidFill>
                  <a:schemeClr val="tx1"/>
                </a:solidFill>
                <a:latin typeface="Arial"/>
                <a:ea typeface="Times New Roman"/>
              </a:rPr>
              <a:t> </a:t>
            </a:r>
            <a:r>
              <a:rPr lang="en-US" sz="3200" dirty="0" err="1">
                <a:solidFill>
                  <a:schemeClr val="tx1"/>
                </a:solidFill>
                <a:latin typeface="Arial"/>
                <a:ea typeface="Times New Roman"/>
              </a:rPr>
              <a:t>rawatan</a:t>
            </a:r>
            <a:r>
              <a:rPr lang="en-US" sz="3200" dirty="0">
                <a:solidFill>
                  <a:schemeClr val="tx1"/>
                </a:solidFill>
                <a:latin typeface="Arial"/>
                <a:ea typeface="Times New Roman"/>
              </a:rPr>
              <a:t> </a:t>
            </a:r>
            <a:r>
              <a:rPr lang="en-US" sz="3200" dirty="0" err="1">
                <a:solidFill>
                  <a:schemeClr val="tx1"/>
                </a:solidFill>
                <a:latin typeface="Arial"/>
                <a:ea typeface="Times New Roman"/>
              </a:rPr>
              <a:t>atau</a:t>
            </a:r>
            <a:r>
              <a:rPr lang="en-US" sz="3200" dirty="0">
                <a:solidFill>
                  <a:schemeClr val="tx1"/>
                </a:solidFill>
                <a:latin typeface="Arial"/>
                <a:ea typeface="Times New Roman"/>
              </a:rPr>
              <a:t> </a:t>
            </a:r>
            <a:r>
              <a:rPr lang="en-US" sz="3200" dirty="0" err="1">
                <a:solidFill>
                  <a:schemeClr val="tx1"/>
                </a:solidFill>
                <a:latin typeface="Arial"/>
                <a:ea typeface="Times New Roman"/>
              </a:rPr>
              <a:t>menggunakan</a:t>
            </a:r>
            <a:r>
              <a:rPr lang="en-US" sz="3200" dirty="0">
                <a:solidFill>
                  <a:schemeClr val="tx1"/>
                </a:solidFill>
                <a:latin typeface="Arial"/>
                <a:ea typeface="Times New Roman"/>
              </a:rPr>
              <a:t> </a:t>
            </a:r>
            <a:r>
              <a:rPr lang="en-US" sz="3200" dirty="0" err="1">
                <a:solidFill>
                  <a:schemeClr val="tx1"/>
                </a:solidFill>
                <a:latin typeface="Arial"/>
                <a:ea typeface="Times New Roman"/>
              </a:rPr>
              <a:t>tilam</a:t>
            </a:r>
            <a:r>
              <a:rPr lang="en-US" sz="3200" dirty="0">
                <a:solidFill>
                  <a:schemeClr val="tx1"/>
                </a:solidFill>
                <a:latin typeface="Arial"/>
                <a:ea typeface="Times New Roman"/>
              </a:rPr>
              <a:t> </a:t>
            </a:r>
            <a:r>
              <a:rPr lang="en-US" sz="3200" dirty="0" err="1">
                <a:solidFill>
                  <a:schemeClr val="tx1"/>
                </a:solidFill>
                <a:latin typeface="Arial"/>
                <a:ea typeface="Times New Roman"/>
              </a:rPr>
              <a:t>dengan</a:t>
            </a:r>
            <a:r>
              <a:rPr lang="en-US" sz="3200" dirty="0">
                <a:solidFill>
                  <a:schemeClr val="tx1"/>
                </a:solidFill>
                <a:latin typeface="Arial"/>
                <a:ea typeface="Times New Roman"/>
              </a:rPr>
              <a:t> </a:t>
            </a:r>
            <a:r>
              <a:rPr lang="en-US" sz="3200" dirty="0" err="1">
                <a:solidFill>
                  <a:schemeClr val="tx1"/>
                </a:solidFill>
                <a:latin typeface="Arial"/>
                <a:ea typeface="Times New Roman"/>
              </a:rPr>
              <a:t>cara</a:t>
            </a:r>
            <a:r>
              <a:rPr lang="en-US" sz="3200" dirty="0">
                <a:solidFill>
                  <a:schemeClr val="tx1"/>
                </a:solidFill>
                <a:latin typeface="Arial"/>
                <a:ea typeface="Times New Roman"/>
              </a:rPr>
              <a:t> </a:t>
            </a:r>
            <a:r>
              <a:rPr lang="en-US" sz="3200" dirty="0" err="1">
                <a:solidFill>
                  <a:schemeClr val="tx1"/>
                </a:solidFill>
                <a:latin typeface="Arial"/>
                <a:ea typeface="Times New Roman"/>
              </a:rPr>
              <a:t>tidak</a:t>
            </a:r>
            <a:r>
              <a:rPr lang="en-US" sz="3200" dirty="0">
                <a:solidFill>
                  <a:schemeClr val="tx1"/>
                </a:solidFill>
                <a:latin typeface="Arial"/>
                <a:ea typeface="Times New Roman"/>
              </a:rPr>
              <a:t> </a:t>
            </a:r>
            <a:r>
              <a:rPr lang="en-US" sz="3200" dirty="0" err="1">
                <a:solidFill>
                  <a:schemeClr val="tx1"/>
                </a:solidFill>
                <a:latin typeface="Arial"/>
                <a:ea typeface="Times New Roman"/>
              </a:rPr>
              <a:t>meletakkannya</a:t>
            </a:r>
            <a:r>
              <a:rPr lang="en-US" sz="3200" dirty="0">
                <a:solidFill>
                  <a:schemeClr val="tx1"/>
                </a:solidFill>
                <a:latin typeface="Arial"/>
                <a:ea typeface="Times New Roman"/>
              </a:rPr>
              <a:t> di </a:t>
            </a:r>
            <a:r>
              <a:rPr lang="en-US" sz="3200" dirty="0" err="1">
                <a:solidFill>
                  <a:schemeClr val="tx1"/>
                </a:solidFill>
                <a:latin typeface="Arial"/>
                <a:ea typeface="Times New Roman"/>
              </a:rPr>
              <a:t>atas</a:t>
            </a:r>
            <a:r>
              <a:rPr lang="en-US" sz="3200" dirty="0">
                <a:solidFill>
                  <a:schemeClr val="tx1"/>
                </a:solidFill>
                <a:latin typeface="Arial"/>
                <a:ea typeface="Times New Roman"/>
              </a:rPr>
              <a:t> </a:t>
            </a:r>
            <a:r>
              <a:rPr lang="en-US" sz="3200" dirty="0" err="1" smtClean="0">
                <a:solidFill>
                  <a:schemeClr val="tx1"/>
                </a:solidFill>
                <a:latin typeface="Arial"/>
                <a:ea typeface="Times New Roman"/>
              </a:rPr>
              <a:t>lantai</a:t>
            </a:r>
            <a:r>
              <a:rPr lang="en-US" sz="3200" dirty="0" smtClean="0">
                <a:solidFill>
                  <a:schemeClr val="tx1"/>
                </a:solidFill>
                <a:latin typeface="Arial"/>
                <a:ea typeface="Times New Roman"/>
              </a:rPr>
              <a:t>.</a:t>
            </a:r>
            <a:endParaRPr lang="en-US" sz="8800" dirty="0">
              <a:solidFill>
                <a:schemeClr val="tx1"/>
              </a:solidFill>
            </a:endParaRPr>
          </a:p>
        </p:txBody>
      </p:sp>
    </p:spTree>
    <p:extLst>
      <p:ext uri="{BB962C8B-B14F-4D97-AF65-F5344CB8AC3E}">
        <p14:creationId xmlns:p14="http://schemas.microsoft.com/office/powerpoint/2010/main" val="1323016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270142"/>
            <a:ext cx="10972800" cy="938048"/>
          </a:xfrm>
        </p:spPr>
        <p:txBody>
          <a:bodyPr/>
          <a:lstStyle/>
          <a:p>
            <a:r>
              <a:rPr lang="en-SG" b="1" dirty="0" smtClean="0">
                <a:latin typeface="+mj-lt"/>
              </a:rPr>
              <a:t/>
            </a:r>
            <a:br>
              <a:rPr lang="en-SG" b="1" dirty="0" smtClean="0">
                <a:latin typeface="+mj-lt"/>
              </a:rPr>
            </a:br>
            <a:r>
              <a:rPr lang="en-SG" b="1" dirty="0">
                <a:latin typeface="+mj-lt"/>
              </a:rPr>
              <a:t/>
            </a:r>
            <a:br>
              <a:rPr lang="en-SG" b="1" dirty="0">
                <a:latin typeface="+mj-lt"/>
              </a:rPr>
            </a:br>
            <a:r>
              <a:rPr lang="en-SG" b="1" dirty="0" smtClean="0">
                <a:latin typeface="+mj-lt"/>
              </a:rPr>
              <a:t/>
            </a:r>
            <a:br>
              <a:rPr lang="en-SG" b="1" dirty="0" smtClean="0">
                <a:latin typeface="+mj-lt"/>
              </a:rPr>
            </a:br>
            <a:r>
              <a:rPr lang="en-SG" b="1" dirty="0">
                <a:latin typeface="+mj-lt"/>
              </a:rPr>
              <a:t/>
            </a:r>
            <a:br>
              <a:rPr lang="en-SG" b="1" dirty="0">
                <a:latin typeface="+mj-lt"/>
              </a:rPr>
            </a:br>
            <a:r>
              <a:rPr lang="en-SG" b="1" dirty="0" smtClean="0">
                <a:latin typeface="+mj-lt"/>
              </a:rPr>
              <a:t>(</a:t>
            </a:r>
            <a:r>
              <a:rPr lang="en-SG" b="1" dirty="0" err="1" smtClean="0">
                <a:latin typeface="+mj-lt"/>
              </a:rPr>
              <a:t>PEKKa</a:t>
            </a:r>
            <a:r>
              <a:rPr lang="en-SG" b="1" dirty="0" smtClean="0">
                <a:latin typeface="+mj-lt"/>
              </a:rPr>
              <a:t>)</a:t>
            </a:r>
            <a:br>
              <a:rPr lang="en-SG" b="1" dirty="0" smtClean="0">
                <a:latin typeface="+mj-lt"/>
              </a:rPr>
            </a:br>
            <a:r>
              <a:rPr lang="en-SG" sz="3200" b="1" dirty="0" err="1" smtClean="0">
                <a:solidFill>
                  <a:schemeClr val="tx1"/>
                </a:solidFill>
                <a:latin typeface="+mj-lt"/>
              </a:rPr>
              <a:t>Penilaian</a:t>
            </a:r>
            <a:r>
              <a:rPr lang="en-SG" sz="3200" b="1" dirty="0" smtClean="0">
                <a:solidFill>
                  <a:schemeClr val="tx1"/>
                </a:solidFill>
                <a:latin typeface="+mj-lt"/>
              </a:rPr>
              <a:t> </a:t>
            </a:r>
            <a:r>
              <a:rPr lang="en-SG" sz="3200" b="1" dirty="0" err="1" smtClean="0">
                <a:solidFill>
                  <a:schemeClr val="tx1"/>
                </a:solidFill>
                <a:latin typeface="+mj-lt"/>
              </a:rPr>
              <a:t>Establismen</a:t>
            </a:r>
            <a:r>
              <a:rPr lang="en-SG" sz="3200" b="1" dirty="0" smtClean="0">
                <a:solidFill>
                  <a:schemeClr val="tx1"/>
                </a:solidFill>
                <a:latin typeface="+mj-lt"/>
              </a:rPr>
              <a:t> </a:t>
            </a:r>
            <a:r>
              <a:rPr lang="en-SG" sz="3200" b="1" dirty="0" err="1" smtClean="0">
                <a:solidFill>
                  <a:schemeClr val="tx1"/>
                </a:solidFill>
                <a:latin typeface="+mj-lt"/>
              </a:rPr>
              <a:t>Kecantikan</a:t>
            </a:r>
            <a:r>
              <a:rPr lang="en-SG" sz="3200" b="1" dirty="0" smtClean="0">
                <a:solidFill>
                  <a:schemeClr val="tx1"/>
                </a:solidFill>
                <a:latin typeface="+mj-lt"/>
              </a:rPr>
              <a:t> dan </a:t>
            </a:r>
            <a:r>
              <a:rPr lang="en-SG" sz="3200" b="1" dirty="0" err="1" smtClean="0">
                <a:solidFill>
                  <a:schemeClr val="tx1"/>
                </a:solidFill>
                <a:latin typeface="+mj-lt"/>
              </a:rPr>
              <a:t>Kesihatan</a:t>
            </a:r>
            <a:endParaRPr lang="en-SG" sz="3200" b="1" dirty="0">
              <a:solidFill>
                <a:schemeClr val="tx1"/>
              </a:solidFill>
              <a:latin typeface="+mj-lt"/>
            </a:endParaRPr>
          </a:p>
        </p:txBody>
      </p:sp>
    </p:spTree>
    <p:extLst>
      <p:ext uri="{BB962C8B-B14F-4D97-AF65-F5344CB8AC3E}">
        <p14:creationId xmlns:p14="http://schemas.microsoft.com/office/powerpoint/2010/main" val="26226648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281998"/>
            <a:ext cx="10668000" cy="657600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431797101"/>
              </p:ext>
            </p:extLst>
          </p:nvPr>
        </p:nvGraphicFramePr>
        <p:xfrm>
          <a:off x="336112" y="5324119"/>
          <a:ext cx="2596274" cy="1133475"/>
        </p:xfrm>
        <a:graphic>
          <a:graphicData uri="http://schemas.openxmlformats.org/drawingml/2006/table">
            <a:tbl>
              <a:tblPr>
                <a:tableStyleId>{775DCB02-9BB8-47FD-8907-85C794F793BA}</a:tableStyleId>
              </a:tblPr>
              <a:tblGrid>
                <a:gridCol w="790091"/>
                <a:gridCol w="99423"/>
                <a:gridCol w="1706760"/>
              </a:tblGrid>
              <a:tr h="200025">
                <a:tc>
                  <a:txBody>
                    <a:bodyPr/>
                    <a:lstStyle/>
                    <a:p>
                      <a:pPr algn="l" fontAlgn="ctr"/>
                      <a:r>
                        <a:rPr lang="en-US" sz="1200" u="none" strike="noStrike" dirty="0">
                          <a:effectLst/>
                        </a:rPr>
                        <a:t>0&lt;10 </a:t>
                      </a:r>
                      <a:endParaRPr lang="en-US" sz="1200" b="0" i="0" u="none" strike="noStrike" dirty="0">
                        <a:solidFill>
                          <a:srgbClr val="000000"/>
                        </a:solidFill>
                        <a:effectLst/>
                        <a:latin typeface="Arial"/>
                      </a:endParaRPr>
                    </a:p>
                  </a:txBody>
                  <a:tcPr marL="9525" marR="9525" marT="9525" marB="0" anchor="ctr"/>
                </a:tc>
                <a:tc>
                  <a:txBody>
                    <a:bodyPr/>
                    <a:lstStyle/>
                    <a:p>
                      <a:pPr algn="l" fontAlgn="ctr"/>
                      <a:endParaRPr lang="en-US" sz="1200" b="0" i="0" u="none" strike="noStrike" dirty="0">
                        <a:solidFill>
                          <a:srgbClr val="000000"/>
                        </a:solidFill>
                        <a:effectLst/>
                        <a:latin typeface="Arial"/>
                      </a:endParaRPr>
                    </a:p>
                  </a:txBody>
                  <a:tcPr marL="9525" marR="9525" marT="9525" marB="0" anchor="ctr"/>
                </a:tc>
                <a:tc>
                  <a:txBody>
                    <a:bodyPr/>
                    <a:lstStyle/>
                    <a:p>
                      <a:pPr algn="l" fontAlgn="ctr"/>
                      <a:r>
                        <a:rPr lang="en-US" sz="1200" u="none" strike="noStrike" dirty="0">
                          <a:effectLst/>
                        </a:rPr>
                        <a:t>Still in operation </a:t>
                      </a:r>
                      <a:endParaRPr lang="en-US" sz="1200" b="0" i="0" u="none" strike="noStrike" dirty="0">
                        <a:solidFill>
                          <a:srgbClr val="000000"/>
                        </a:solidFill>
                        <a:effectLst/>
                        <a:latin typeface="Arial"/>
                      </a:endParaRPr>
                    </a:p>
                  </a:txBody>
                  <a:tcPr marL="9525" marR="9525" marT="9525" marB="0" anchor="ctr"/>
                </a:tc>
              </a:tr>
              <a:tr h="200025">
                <a:tc>
                  <a:txBody>
                    <a:bodyPr/>
                    <a:lstStyle/>
                    <a:p>
                      <a:pPr algn="l" fontAlgn="ctr"/>
                      <a:r>
                        <a:rPr lang="en-US" sz="1200" u="none" strike="noStrike" dirty="0">
                          <a:effectLst/>
                        </a:rPr>
                        <a:t>&lt;19</a:t>
                      </a:r>
                      <a:endParaRPr lang="en-US" sz="1200" b="0" i="0" u="none" strike="noStrike" dirty="0">
                        <a:solidFill>
                          <a:srgbClr val="000000"/>
                        </a:solidFill>
                        <a:effectLst/>
                        <a:latin typeface="Arial"/>
                      </a:endParaRPr>
                    </a:p>
                  </a:txBody>
                  <a:tcPr marL="9525" marR="9525" marT="9525" marB="0" anchor="ctr"/>
                </a:tc>
                <a:tc>
                  <a:txBody>
                    <a:bodyPr/>
                    <a:lstStyle/>
                    <a:p>
                      <a:pPr algn="l" fontAlgn="ctr"/>
                      <a:endParaRPr lang="en-US" sz="1200" b="0" i="0" u="none" strike="noStrike" dirty="0">
                        <a:solidFill>
                          <a:srgbClr val="000000"/>
                        </a:solidFill>
                        <a:effectLst/>
                        <a:latin typeface="Arial"/>
                      </a:endParaRPr>
                    </a:p>
                  </a:txBody>
                  <a:tcPr marL="9525" marR="9525" marT="9525" marB="0" anchor="ctr"/>
                </a:tc>
                <a:tc>
                  <a:txBody>
                    <a:bodyPr/>
                    <a:lstStyle/>
                    <a:p>
                      <a:pPr algn="l" fontAlgn="ctr"/>
                      <a:r>
                        <a:rPr lang="en-US" sz="1200" u="none" strike="noStrike" dirty="0">
                          <a:effectLst/>
                        </a:rPr>
                        <a:t>Suspension for a period of time</a:t>
                      </a:r>
                      <a:endParaRPr lang="en-US" sz="1200" b="0" i="0" u="none" strike="noStrike" dirty="0">
                        <a:solidFill>
                          <a:srgbClr val="000000"/>
                        </a:solidFill>
                        <a:effectLst/>
                        <a:latin typeface="Arial"/>
                      </a:endParaRPr>
                    </a:p>
                  </a:txBody>
                  <a:tcPr marL="9525" marR="9525" marT="9525" marB="0" anchor="ctr"/>
                </a:tc>
              </a:tr>
              <a:tr h="209550">
                <a:tc>
                  <a:txBody>
                    <a:bodyPr/>
                    <a:lstStyle/>
                    <a:p>
                      <a:pPr algn="l" fontAlgn="ctr"/>
                      <a:r>
                        <a:rPr lang="en-US" sz="1200" u="none" strike="noStrike">
                          <a:effectLst/>
                        </a:rPr>
                        <a:t>20  above</a:t>
                      </a:r>
                      <a:endParaRPr lang="en-US" sz="1200" b="0" i="0" u="none" strike="noStrike">
                        <a:solidFill>
                          <a:srgbClr val="000000"/>
                        </a:solidFill>
                        <a:effectLst/>
                        <a:latin typeface="Arial"/>
                      </a:endParaRPr>
                    </a:p>
                  </a:txBody>
                  <a:tcPr marL="9525" marR="9525" marT="9525" marB="0" anchor="ctr"/>
                </a:tc>
                <a:tc>
                  <a:txBody>
                    <a:bodyPr/>
                    <a:lstStyle/>
                    <a:p>
                      <a:pPr algn="l" fontAlgn="ctr"/>
                      <a:endParaRPr lang="en-US" sz="1200" b="0" i="0" u="none" strike="noStrike" dirty="0">
                        <a:solidFill>
                          <a:srgbClr val="000000"/>
                        </a:solidFill>
                        <a:effectLst/>
                        <a:latin typeface="Arial"/>
                      </a:endParaRPr>
                    </a:p>
                  </a:txBody>
                  <a:tcPr marL="9525" marR="9525" marT="9525" marB="0" anchor="ctr"/>
                </a:tc>
                <a:tc>
                  <a:txBody>
                    <a:bodyPr/>
                    <a:lstStyle/>
                    <a:p>
                      <a:pPr algn="l" fontAlgn="ctr"/>
                      <a:r>
                        <a:rPr lang="en-US" sz="1200" u="none" strike="noStrike" dirty="0">
                          <a:effectLst/>
                        </a:rPr>
                        <a:t>License revoked and blacklisted for a period of time </a:t>
                      </a:r>
                      <a:endParaRPr lang="en-US" sz="1200" b="0" i="0" u="none" strike="noStrike" dirty="0">
                        <a:solidFill>
                          <a:srgbClr val="000000"/>
                        </a:solidFill>
                        <a:effectLst/>
                        <a:latin typeface="Arial"/>
                      </a:endParaRPr>
                    </a:p>
                  </a:txBody>
                  <a:tcPr marL="9525" marR="9525" marT="9525" marB="0" anchor="ctr"/>
                </a:tc>
              </a:tr>
            </a:tbl>
          </a:graphicData>
        </a:graphic>
      </p:graphicFrame>
      <p:sp>
        <p:nvSpPr>
          <p:cNvPr id="8" name="TextBox 7"/>
          <p:cNvSpPr txBox="1"/>
          <p:nvPr/>
        </p:nvSpPr>
        <p:spPr>
          <a:xfrm>
            <a:off x="283779" y="4858038"/>
            <a:ext cx="2632842" cy="338554"/>
          </a:xfrm>
          <a:prstGeom prst="rect">
            <a:avLst/>
          </a:prstGeom>
          <a:noFill/>
        </p:spPr>
        <p:txBody>
          <a:bodyPr wrap="square" rtlCol="0">
            <a:spAutoFit/>
          </a:bodyPr>
          <a:lstStyle/>
          <a:p>
            <a:r>
              <a:rPr lang="en-US" sz="1600" b="1" dirty="0" smtClean="0"/>
              <a:t>Accumulative Points:</a:t>
            </a:r>
            <a:endParaRPr lang="en-US" sz="1600" b="1" dirty="0"/>
          </a:p>
        </p:txBody>
      </p:sp>
    </p:spTree>
    <p:extLst>
      <p:ext uri="{BB962C8B-B14F-4D97-AF65-F5344CB8AC3E}">
        <p14:creationId xmlns:p14="http://schemas.microsoft.com/office/powerpoint/2010/main" val="921555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4138"/>
            <a:ext cx="10972800" cy="1600200"/>
          </a:xfrm>
        </p:spPr>
        <p:txBody>
          <a:bodyPr/>
          <a:lstStyle/>
          <a:p>
            <a:r>
              <a:rPr lang="en-SG" sz="2800" b="1" dirty="0" smtClean="0">
                <a:effectLst/>
                <a:latin typeface="Arial"/>
                <a:ea typeface="Times New Roman"/>
                <a:cs typeface="Times New Roman"/>
              </a:rPr>
              <a:t>SEBARANG PERTANYAAN ATAU UNTUK MENDAPATKAN MAKLUMAT LANJUT </a:t>
            </a:r>
            <a:endParaRPr lang="en-US" sz="2800" b="1" dirty="0"/>
          </a:p>
        </p:txBody>
      </p:sp>
      <p:sp>
        <p:nvSpPr>
          <p:cNvPr id="3" name="Content Placeholder 2"/>
          <p:cNvSpPr>
            <a:spLocks noGrp="1"/>
          </p:cNvSpPr>
          <p:nvPr>
            <p:ph idx="1"/>
          </p:nvPr>
        </p:nvSpPr>
        <p:spPr>
          <a:xfrm>
            <a:off x="593834" y="2238703"/>
            <a:ext cx="10972800" cy="4139710"/>
          </a:xfrm>
        </p:spPr>
        <p:txBody>
          <a:bodyPr/>
          <a:lstStyle/>
          <a:p>
            <a:pPr lvl="0" algn="just">
              <a:lnSpc>
                <a:spcPct val="130000"/>
              </a:lnSpc>
              <a:spcBef>
                <a:spcPts val="0"/>
              </a:spcBef>
              <a:spcAft>
                <a:spcPts val="1000"/>
              </a:spcAft>
              <a:buFont typeface="Symbol"/>
              <a:buChar char=""/>
            </a:pPr>
            <a:r>
              <a:rPr lang="en-US" dirty="0" err="1">
                <a:solidFill>
                  <a:schemeClr val="tx1"/>
                </a:solidFill>
                <a:latin typeface="Arial" pitchFamily="34" charset="0"/>
                <a:ea typeface="Calibri"/>
                <a:cs typeface="Arial" pitchFamily="34" charset="0"/>
              </a:rPr>
              <a:t>Kaunter</a:t>
            </a:r>
            <a:r>
              <a:rPr lang="en-US" dirty="0">
                <a:solidFill>
                  <a:schemeClr val="tx1"/>
                </a:solidFill>
                <a:latin typeface="Arial" pitchFamily="34" charset="0"/>
                <a:ea typeface="Calibri"/>
                <a:cs typeface="Arial" pitchFamily="34" charset="0"/>
              </a:rPr>
              <a:t> </a:t>
            </a:r>
            <a:r>
              <a:rPr lang="en-US" dirty="0" err="1">
                <a:solidFill>
                  <a:schemeClr val="tx1"/>
                </a:solidFill>
                <a:latin typeface="Arial" pitchFamily="34" charset="0"/>
                <a:ea typeface="Calibri"/>
                <a:cs typeface="Arial" pitchFamily="34" charset="0"/>
              </a:rPr>
              <a:t>Kementerian</a:t>
            </a:r>
            <a:r>
              <a:rPr lang="en-US" dirty="0">
                <a:solidFill>
                  <a:schemeClr val="tx1"/>
                </a:solidFill>
                <a:latin typeface="Arial" pitchFamily="34" charset="0"/>
                <a:ea typeface="Calibri"/>
                <a:cs typeface="Arial" pitchFamily="34" charset="0"/>
              </a:rPr>
              <a:t> Hal </a:t>
            </a:r>
            <a:r>
              <a:rPr lang="en-US" dirty="0" err="1">
                <a:solidFill>
                  <a:schemeClr val="tx1"/>
                </a:solidFill>
                <a:latin typeface="Arial" pitchFamily="34" charset="0"/>
                <a:ea typeface="Calibri"/>
                <a:cs typeface="Arial" pitchFamily="34" charset="0"/>
              </a:rPr>
              <a:t>Ehwal</a:t>
            </a:r>
            <a:r>
              <a:rPr lang="en-US" dirty="0">
                <a:solidFill>
                  <a:schemeClr val="tx1"/>
                </a:solidFill>
                <a:latin typeface="Arial" pitchFamily="34" charset="0"/>
                <a:ea typeface="Calibri"/>
                <a:cs typeface="Arial" pitchFamily="34" charset="0"/>
              </a:rPr>
              <a:t> </a:t>
            </a:r>
            <a:r>
              <a:rPr lang="en-US" dirty="0" err="1">
                <a:solidFill>
                  <a:schemeClr val="tx1"/>
                </a:solidFill>
                <a:latin typeface="Arial" pitchFamily="34" charset="0"/>
                <a:ea typeface="Calibri"/>
                <a:cs typeface="Arial" pitchFamily="34" charset="0"/>
              </a:rPr>
              <a:t>Dalam</a:t>
            </a:r>
            <a:r>
              <a:rPr lang="en-US" dirty="0">
                <a:solidFill>
                  <a:schemeClr val="tx1"/>
                </a:solidFill>
                <a:latin typeface="Arial" pitchFamily="34" charset="0"/>
                <a:ea typeface="Calibri"/>
                <a:cs typeface="Arial" pitchFamily="34" charset="0"/>
              </a:rPr>
              <a:t> </a:t>
            </a:r>
            <a:r>
              <a:rPr lang="en-US" dirty="0" err="1">
                <a:solidFill>
                  <a:schemeClr val="tx1"/>
                </a:solidFill>
                <a:latin typeface="Arial" pitchFamily="34" charset="0"/>
                <a:ea typeface="Calibri"/>
                <a:cs typeface="Arial" pitchFamily="34" charset="0"/>
              </a:rPr>
              <a:t>Negeri</a:t>
            </a:r>
            <a:r>
              <a:rPr lang="en-US" dirty="0">
                <a:solidFill>
                  <a:schemeClr val="tx1"/>
                </a:solidFill>
                <a:latin typeface="Arial" pitchFamily="34" charset="0"/>
                <a:ea typeface="Calibri"/>
                <a:cs typeface="Arial" pitchFamily="34" charset="0"/>
              </a:rPr>
              <a:t> di </a:t>
            </a:r>
            <a:r>
              <a:rPr lang="en-SG" dirty="0">
                <a:solidFill>
                  <a:schemeClr val="tx1"/>
                </a:solidFill>
                <a:latin typeface="Arial" pitchFamily="34" charset="0"/>
                <a:ea typeface="Times New Roman"/>
                <a:cs typeface="Arial" pitchFamily="34" charset="0"/>
              </a:rPr>
              <a:t>ROCBN, </a:t>
            </a:r>
            <a:r>
              <a:rPr lang="en-SG" dirty="0" err="1">
                <a:solidFill>
                  <a:schemeClr val="tx1"/>
                </a:solidFill>
                <a:latin typeface="Arial" pitchFamily="34" charset="0"/>
                <a:ea typeface="Times New Roman"/>
                <a:cs typeface="Arial" pitchFamily="34" charset="0"/>
              </a:rPr>
              <a:t>Kementerian</a:t>
            </a:r>
            <a:r>
              <a:rPr lang="en-SG" dirty="0">
                <a:solidFill>
                  <a:schemeClr val="tx1"/>
                </a:solidFill>
                <a:latin typeface="Arial" pitchFamily="34" charset="0"/>
                <a:ea typeface="Times New Roman"/>
                <a:cs typeface="Arial" pitchFamily="34" charset="0"/>
              </a:rPr>
              <a:t> </a:t>
            </a:r>
            <a:r>
              <a:rPr lang="en-SG" dirty="0" err="1">
                <a:solidFill>
                  <a:schemeClr val="tx1"/>
                </a:solidFill>
                <a:latin typeface="Arial" pitchFamily="34" charset="0"/>
                <a:ea typeface="Times New Roman"/>
                <a:cs typeface="Arial" pitchFamily="34" charset="0"/>
              </a:rPr>
              <a:t>Kewangan</a:t>
            </a:r>
            <a:r>
              <a:rPr lang="en-SG" dirty="0">
                <a:solidFill>
                  <a:schemeClr val="tx1"/>
                </a:solidFill>
                <a:latin typeface="Arial" pitchFamily="34" charset="0"/>
                <a:ea typeface="Times New Roman"/>
                <a:cs typeface="Arial" pitchFamily="34" charset="0"/>
              </a:rPr>
              <a:t>, Commonwealth Drive.</a:t>
            </a:r>
            <a:endParaRPr lang="en-US" sz="2000" dirty="0">
              <a:solidFill>
                <a:schemeClr val="tx1"/>
              </a:solidFill>
              <a:latin typeface="Arial" pitchFamily="34" charset="0"/>
              <a:ea typeface="Times New Roman"/>
              <a:cs typeface="Arial" pitchFamily="34" charset="0"/>
            </a:endParaRPr>
          </a:p>
          <a:p>
            <a:pPr lvl="0" algn="just">
              <a:lnSpc>
                <a:spcPct val="130000"/>
              </a:lnSpc>
              <a:spcBef>
                <a:spcPts val="0"/>
              </a:spcBef>
              <a:spcAft>
                <a:spcPts val="1000"/>
              </a:spcAft>
              <a:buFont typeface="Symbol"/>
              <a:buChar char=""/>
            </a:pPr>
            <a:r>
              <a:rPr lang="en-US" i="1" dirty="0">
                <a:solidFill>
                  <a:schemeClr val="tx1"/>
                </a:solidFill>
                <a:latin typeface="Arial" pitchFamily="34" charset="0"/>
                <a:ea typeface="MS PGothic"/>
                <a:cs typeface="Arial" pitchFamily="34" charset="0"/>
              </a:rPr>
              <a:t>Business Support Centre</a:t>
            </a:r>
            <a:r>
              <a:rPr lang="en-US" dirty="0">
                <a:solidFill>
                  <a:schemeClr val="tx1"/>
                </a:solidFill>
                <a:latin typeface="Arial" pitchFamily="34" charset="0"/>
                <a:ea typeface="MS PGothic"/>
                <a:cs typeface="Arial" pitchFamily="34" charset="0"/>
              </a:rPr>
              <a:t>, Tingkat 1, </a:t>
            </a:r>
            <a:r>
              <a:rPr lang="en-US" dirty="0" err="1">
                <a:solidFill>
                  <a:schemeClr val="tx1"/>
                </a:solidFill>
                <a:latin typeface="Arial" pitchFamily="34" charset="0"/>
                <a:ea typeface="MS PGothic"/>
                <a:cs typeface="Arial" pitchFamily="34" charset="0"/>
              </a:rPr>
              <a:t>Bangunan</a:t>
            </a:r>
            <a:r>
              <a:rPr lang="en-US" dirty="0">
                <a:solidFill>
                  <a:schemeClr val="tx1"/>
                </a:solidFill>
                <a:latin typeface="Arial" pitchFamily="34" charset="0"/>
                <a:ea typeface="MS PGothic"/>
                <a:cs typeface="Arial" pitchFamily="34" charset="0"/>
              </a:rPr>
              <a:t> Design </a:t>
            </a:r>
            <a:r>
              <a:rPr lang="en-US" dirty="0" err="1">
                <a:solidFill>
                  <a:schemeClr val="tx1"/>
                </a:solidFill>
                <a:latin typeface="Arial" pitchFamily="34" charset="0"/>
                <a:ea typeface="MS PGothic"/>
                <a:cs typeface="Arial" pitchFamily="34" charset="0"/>
              </a:rPr>
              <a:t>dan</a:t>
            </a:r>
            <a:r>
              <a:rPr lang="en-US" dirty="0">
                <a:solidFill>
                  <a:schemeClr val="tx1"/>
                </a:solidFill>
                <a:latin typeface="Arial" pitchFamily="34" charset="0"/>
                <a:ea typeface="MS PGothic"/>
                <a:cs typeface="Arial" pitchFamily="34" charset="0"/>
              </a:rPr>
              <a:t> </a:t>
            </a:r>
            <a:r>
              <a:rPr lang="en-US" dirty="0" err="1">
                <a:solidFill>
                  <a:schemeClr val="tx1"/>
                </a:solidFill>
                <a:latin typeface="Arial" pitchFamily="34" charset="0"/>
                <a:ea typeface="MS PGothic"/>
                <a:cs typeface="Arial" pitchFamily="34" charset="0"/>
              </a:rPr>
              <a:t>Teknologi</a:t>
            </a:r>
            <a:r>
              <a:rPr lang="en-US" dirty="0">
                <a:solidFill>
                  <a:schemeClr val="tx1"/>
                </a:solidFill>
                <a:latin typeface="Arial" pitchFamily="34" charset="0"/>
                <a:ea typeface="MS PGothic"/>
                <a:cs typeface="Arial" pitchFamily="34" charset="0"/>
              </a:rPr>
              <a:t>, </a:t>
            </a:r>
            <a:r>
              <a:rPr lang="en-US" dirty="0" err="1">
                <a:solidFill>
                  <a:schemeClr val="tx1"/>
                </a:solidFill>
                <a:latin typeface="Arial" pitchFamily="34" charset="0"/>
                <a:ea typeface="MS PGothic"/>
                <a:cs typeface="Arial" pitchFamily="34" charset="0"/>
              </a:rPr>
              <a:t>Simpang</a:t>
            </a:r>
            <a:r>
              <a:rPr lang="en-US" dirty="0">
                <a:solidFill>
                  <a:schemeClr val="tx1"/>
                </a:solidFill>
                <a:latin typeface="Arial" pitchFamily="34" charset="0"/>
                <a:ea typeface="MS PGothic"/>
                <a:cs typeface="Arial" pitchFamily="34" charset="0"/>
              </a:rPr>
              <a:t> 32-37, Kampong </a:t>
            </a:r>
            <a:r>
              <a:rPr lang="en-US" dirty="0" err="1">
                <a:solidFill>
                  <a:schemeClr val="tx1"/>
                </a:solidFill>
                <a:latin typeface="Arial" pitchFamily="34" charset="0"/>
                <a:ea typeface="MS PGothic"/>
                <a:cs typeface="Arial" pitchFamily="34" charset="0"/>
              </a:rPr>
              <a:t>Anggerek</a:t>
            </a:r>
            <a:r>
              <a:rPr lang="en-US" dirty="0">
                <a:solidFill>
                  <a:schemeClr val="tx1"/>
                </a:solidFill>
                <a:latin typeface="Arial" pitchFamily="34" charset="0"/>
                <a:ea typeface="MS PGothic"/>
                <a:cs typeface="Arial" pitchFamily="34" charset="0"/>
              </a:rPr>
              <a:t> </a:t>
            </a:r>
            <a:r>
              <a:rPr lang="en-US" dirty="0" err="1">
                <a:solidFill>
                  <a:schemeClr val="tx1"/>
                </a:solidFill>
                <a:latin typeface="Arial" pitchFamily="34" charset="0"/>
                <a:ea typeface="MS PGothic"/>
                <a:cs typeface="Arial" pitchFamily="34" charset="0"/>
              </a:rPr>
              <a:t>Desa</a:t>
            </a:r>
            <a:r>
              <a:rPr lang="en-US" dirty="0">
                <a:solidFill>
                  <a:schemeClr val="tx1"/>
                </a:solidFill>
                <a:latin typeface="Arial" pitchFamily="34" charset="0"/>
                <a:ea typeface="MS PGothic"/>
                <a:cs typeface="Arial" pitchFamily="34" charset="0"/>
              </a:rPr>
              <a:t>, </a:t>
            </a:r>
            <a:r>
              <a:rPr lang="en-US" dirty="0" err="1">
                <a:solidFill>
                  <a:schemeClr val="tx1"/>
                </a:solidFill>
                <a:latin typeface="Arial" pitchFamily="34" charset="0"/>
                <a:ea typeface="MS PGothic"/>
                <a:cs typeface="Arial" pitchFamily="34" charset="0"/>
              </a:rPr>
              <a:t>Anggerek</a:t>
            </a:r>
            <a:r>
              <a:rPr lang="en-US" dirty="0">
                <a:solidFill>
                  <a:schemeClr val="tx1"/>
                </a:solidFill>
                <a:latin typeface="Arial" pitchFamily="34" charset="0"/>
                <a:ea typeface="MS PGothic"/>
                <a:cs typeface="Arial" pitchFamily="34" charset="0"/>
              </a:rPr>
              <a:t> </a:t>
            </a:r>
            <a:r>
              <a:rPr lang="en-US" dirty="0" err="1">
                <a:solidFill>
                  <a:schemeClr val="tx1"/>
                </a:solidFill>
                <a:latin typeface="Arial" pitchFamily="34" charset="0"/>
                <a:ea typeface="MS PGothic"/>
                <a:cs typeface="Arial" pitchFamily="34" charset="0"/>
              </a:rPr>
              <a:t>Desa</a:t>
            </a:r>
            <a:r>
              <a:rPr lang="en-US" dirty="0">
                <a:solidFill>
                  <a:schemeClr val="tx1"/>
                </a:solidFill>
                <a:latin typeface="Arial" pitchFamily="34" charset="0"/>
                <a:ea typeface="MS PGothic"/>
                <a:cs typeface="Arial" pitchFamily="34" charset="0"/>
              </a:rPr>
              <a:t> Technology Park.  </a:t>
            </a:r>
            <a:r>
              <a:rPr lang="en-US" dirty="0" err="1">
                <a:solidFill>
                  <a:schemeClr val="tx1"/>
                </a:solidFill>
                <a:latin typeface="Arial" pitchFamily="34" charset="0"/>
                <a:ea typeface="MS PGothic"/>
                <a:cs typeface="Arial" pitchFamily="34" charset="0"/>
              </a:rPr>
              <a:t>Talian</a:t>
            </a:r>
            <a:r>
              <a:rPr lang="en-US" dirty="0">
                <a:solidFill>
                  <a:schemeClr val="tx1"/>
                </a:solidFill>
                <a:latin typeface="Arial" pitchFamily="34" charset="0"/>
                <a:ea typeface="MS PGothic"/>
                <a:cs typeface="Arial" pitchFamily="34" charset="0"/>
              </a:rPr>
              <a:t> </a:t>
            </a:r>
            <a:r>
              <a:rPr lang="en-US" i="1" dirty="0">
                <a:solidFill>
                  <a:schemeClr val="tx1"/>
                </a:solidFill>
                <a:latin typeface="Arial" pitchFamily="34" charset="0"/>
                <a:ea typeface="MS PGothic"/>
                <a:cs typeface="Arial" pitchFamily="34" charset="0"/>
              </a:rPr>
              <a:t>hotline</a:t>
            </a:r>
            <a:r>
              <a:rPr lang="en-US" dirty="0">
                <a:solidFill>
                  <a:schemeClr val="tx1"/>
                </a:solidFill>
                <a:latin typeface="Arial" pitchFamily="34" charset="0"/>
                <a:ea typeface="MS PGothic"/>
                <a:cs typeface="Arial" pitchFamily="34" charset="0"/>
              </a:rPr>
              <a:t> </a:t>
            </a:r>
            <a:r>
              <a:rPr lang="en-US" dirty="0" err="1">
                <a:solidFill>
                  <a:schemeClr val="tx1"/>
                </a:solidFill>
                <a:latin typeface="Arial" pitchFamily="34" charset="0"/>
                <a:ea typeface="MS PGothic"/>
                <a:cs typeface="Arial" pitchFamily="34" charset="0"/>
              </a:rPr>
              <a:t>ialah</a:t>
            </a:r>
            <a:r>
              <a:rPr lang="en-US" dirty="0">
                <a:solidFill>
                  <a:schemeClr val="tx1"/>
                </a:solidFill>
                <a:latin typeface="Arial" pitchFamily="34" charset="0"/>
                <a:ea typeface="MS PGothic"/>
                <a:cs typeface="Arial" pitchFamily="34" charset="0"/>
              </a:rPr>
              <a:t> </a:t>
            </a:r>
            <a:r>
              <a:rPr lang="en-US" dirty="0">
                <a:solidFill>
                  <a:schemeClr val="tx1"/>
                </a:solidFill>
                <a:latin typeface="Arial" pitchFamily="34" charset="0"/>
                <a:ea typeface="Calibri"/>
                <a:cs typeface="Arial" pitchFamily="34" charset="0"/>
              </a:rPr>
              <a:t>+673 8363442 </a:t>
            </a:r>
            <a:r>
              <a:rPr lang="en-US" dirty="0" err="1">
                <a:solidFill>
                  <a:schemeClr val="tx1"/>
                </a:solidFill>
                <a:latin typeface="Arial" pitchFamily="34" charset="0"/>
                <a:ea typeface="Calibri"/>
                <a:cs typeface="Arial" pitchFamily="34" charset="0"/>
              </a:rPr>
              <a:t>atau</a:t>
            </a:r>
            <a:r>
              <a:rPr lang="en-US" dirty="0">
                <a:solidFill>
                  <a:schemeClr val="tx1"/>
                </a:solidFill>
                <a:latin typeface="Arial" pitchFamily="34" charset="0"/>
                <a:ea typeface="Calibri"/>
                <a:cs typeface="Arial" pitchFamily="34" charset="0"/>
              </a:rPr>
              <a:t> </a:t>
            </a:r>
            <a:r>
              <a:rPr lang="en-US" dirty="0" err="1">
                <a:solidFill>
                  <a:schemeClr val="tx1"/>
                </a:solidFill>
                <a:latin typeface="Arial" pitchFamily="34" charset="0"/>
                <a:ea typeface="Calibri"/>
                <a:cs typeface="Arial" pitchFamily="34" charset="0"/>
              </a:rPr>
              <a:t>emel</a:t>
            </a:r>
            <a:r>
              <a:rPr lang="en-US" dirty="0">
                <a:solidFill>
                  <a:schemeClr val="tx1"/>
                </a:solidFill>
                <a:latin typeface="Arial" pitchFamily="34" charset="0"/>
                <a:ea typeface="Calibri"/>
                <a:cs typeface="Arial" pitchFamily="34" charset="0"/>
              </a:rPr>
              <a:t> </a:t>
            </a:r>
            <a:r>
              <a:rPr lang="en-US" dirty="0" err="1">
                <a:solidFill>
                  <a:schemeClr val="tx1"/>
                </a:solidFill>
                <a:latin typeface="Arial" pitchFamily="34" charset="0"/>
                <a:ea typeface="Calibri"/>
                <a:cs typeface="Arial" pitchFamily="34" charset="0"/>
              </a:rPr>
              <a:t>kepada</a:t>
            </a:r>
            <a:r>
              <a:rPr lang="en-US" dirty="0">
                <a:solidFill>
                  <a:schemeClr val="tx1"/>
                </a:solidFill>
                <a:latin typeface="Arial" pitchFamily="34" charset="0"/>
                <a:ea typeface="Calibri"/>
                <a:cs typeface="Arial" pitchFamily="34" charset="0"/>
              </a:rPr>
              <a:t> </a:t>
            </a:r>
            <a:r>
              <a:rPr lang="en-US" dirty="0">
                <a:solidFill>
                  <a:schemeClr val="tx1"/>
                </a:solidFill>
                <a:latin typeface="Arial" pitchFamily="34" charset="0"/>
                <a:ea typeface="Calibri"/>
                <a:cs typeface="Arial" pitchFamily="34" charset="0"/>
                <a:hlinkClick r:id="rId2"/>
              </a:rPr>
              <a:t>dare@ei.gov.bn</a:t>
            </a:r>
            <a:r>
              <a:rPr lang="en-US" dirty="0">
                <a:solidFill>
                  <a:schemeClr val="tx1"/>
                </a:solidFill>
                <a:latin typeface="Arial" pitchFamily="34" charset="0"/>
                <a:ea typeface="Calibri"/>
                <a:cs typeface="Arial" pitchFamily="34" charset="0"/>
              </a:rPr>
              <a:t>.</a:t>
            </a:r>
            <a:endParaRPr lang="en-US" sz="2000" dirty="0">
              <a:solidFill>
                <a:schemeClr val="tx1"/>
              </a:solidFill>
              <a:latin typeface="Arial" pitchFamily="34" charset="0"/>
              <a:ea typeface="Times New Roman"/>
              <a:cs typeface="Arial" pitchFamily="34" charset="0"/>
            </a:endParaRPr>
          </a:p>
          <a:p>
            <a:pPr lvl="0" algn="just">
              <a:lnSpc>
                <a:spcPct val="130000"/>
              </a:lnSpc>
              <a:spcBef>
                <a:spcPts val="0"/>
              </a:spcBef>
              <a:spcAft>
                <a:spcPts val="1000"/>
              </a:spcAft>
              <a:buFont typeface="Symbol"/>
              <a:buChar char=""/>
            </a:pPr>
            <a:r>
              <a:rPr lang="en-US" dirty="0" err="1">
                <a:solidFill>
                  <a:schemeClr val="tx1"/>
                </a:solidFill>
                <a:latin typeface="Arial" pitchFamily="34" charset="0"/>
                <a:ea typeface="Calibri"/>
                <a:cs typeface="Arial" pitchFamily="34" charset="0"/>
              </a:rPr>
              <a:t>Laman</a:t>
            </a:r>
            <a:r>
              <a:rPr lang="en-US" dirty="0">
                <a:solidFill>
                  <a:schemeClr val="tx1"/>
                </a:solidFill>
                <a:latin typeface="Arial" pitchFamily="34" charset="0"/>
                <a:ea typeface="Calibri"/>
                <a:cs typeface="Arial" pitchFamily="34" charset="0"/>
              </a:rPr>
              <a:t> </a:t>
            </a:r>
            <a:r>
              <a:rPr lang="en-US" dirty="0" err="1">
                <a:solidFill>
                  <a:schemeClr val="tx1"/>
                </a:solidFill>
                <a:latin typeface="Arial" pitchFamily="34" charset="0"/>
                <a:ea typeface="Calibri"/>
                <a:cs typeface="Arial" pitchFamily="34" charset="0"/>
              </a:rPr>
              <a:t>sesawang</a:t>
            </a:r>
            <a:r>
              <a:rPr lang="en-US" dirty="0">
                <a:solidFill>
                  <a:schemeClr val="tx1"/>
                </a:solidFill>
                <a:latin typeface="Arial" pitchFamily="34" charset="0"/>
                <a:ea typeface="Calibri"/>
                <a:cs typeface="Arial" pitchFamily="34" charset="0"/>
              </a:rPr>
              <a:t> </a:t>
            </a:r>
            <a:r>
              <a:rPr lang="en-US" dirty="0" err="1">
                <a:solidFill>
                  <a:schemeClr val="tx1"/>
                </a:solidFill>
                <a:latin typeface="Arial" pitchFamily="34" charset="0"/>
                <a:ea typeface="Calibri"/>
                <a:cs typeface="Arial" pitchFamily="34" charset="0"/>
              </a:rPr>
              <a:t>Kementerian</a:t>
            </a:r>
            <a:r>
              <a:rPr lang="en-US" dirty="0">
                <a:solidFill>
                  <a:schemeClr val="tx1"/>
                </a:solidFill>
                <a:latin typeface="Arial" pitchFamily="34" charset="0"/>
                <a:ea typeface="Calibri"/>
                <a:cs typeface="Arial" pitchFamily="34" charset="0"/>
              </a:rPr>
              <a:t> Hal </a:t>
            </a:r>
            <a:r>
              <a:rPr lang="en-US" dirty="0" err="1">
                <a:solidFill>
                  <a:schemeClr val="tx1"/>
                </a:solidFill>
                <a:latin typeface="Arial" pitchFamily="34" charset="0"/>
                <a:ea typeface="Calibri"/>
                <a:cs typeface="Arial" pitchFamily="34" charset="0"/>
              </a:rPr>
              <a:t>Ehwal</a:t>
            </a:r>
            <a:r>
              <a:rPr lang="en-US" dirty="0">
                <a:solidFill>
                  <a:schemeClr val="tx1"/>
                </a:solidFill>
                <a:latin typeface="Arial" pitchFamily="34" charset="0"/>
                <a:ea typeface="Calibri"/>
                <a:cs typeface="Arial" pitchFamily="34" charset="0"/>
              </a:rPr>
              <a:t> </a:t>
            </a:r>
            <a:r>
              <a:rPr lang="en-US" dirty="0" err="1">
                <a:solidFill>
                  <a:schemeClr val="tx1"/>
                </a:solidFill>
                <a:latin typeface="Arial" pitchFamily="34" charset="0"/>
                <a:ea typeface="Calibri"/>
                <a:cs typeface="Arial" pitchFamily="34" charset="0"/>
              </a:rPr>
              <a:t>Dalam</a:t>
            </a:r>
            <a:r>
              <a:rPr lang="en-US" dirty="0">
                <a:solidFill>
                  <a:schemeClr val="tx1"/>
                </a:solidFill>
                <a:latin typeface="Arial" pitchFamily="34" charset="0"/>
                <a:ea typeface="Calibri"/>
                <a:cs typeface="Arial" pitchFamily="34" charset="0"/>
              </a:rPr>
              <a:t> </a:t>
            </a:r>
            <a:r>
              <a:rPr lang="en-US" dirty="0" err="1">
                <a:solidFill>
                  <a:schemeClr val="tx1"/>
                </a:solidFill>
                <a:latin typeface="Arial" pitchFamily="34" charset="0"/>
                <a:ea typeface="Calibri"/>
                <a:cs typeface="Arial" pitchFamily="34" charset="0"/>
              </a:rPr>
              <a:t>Negeri</a:t>
            </a:r>
            <a:r>
              <a:rPr lang="en-US" i="1" dirty="0">
                <a:solidFill>
                  <a:schemeClr val="tx1"/>
                </a:solidFill>
                <a:latin typeface="Arial" pitchFamily="34" charset="0"/>
                <a:ea typeface="Calibri"/>
                <a:cs typeface="Arial" pitchFamily="34" charset="0"/>
              </a:rPr>
              <a:t> </a:t>
            </a:r>
            <a:r>
              <a:rPr lang="en-US" dirty="0">
                <a:solidFill>
                  <a:schemeClr val="tx1"/>
                </a:solidFill>
                <a:latin typeface="Arial" pitchFamily="34" charset="0"/>
                <a:ea typeface="Calibri"/>
                <a:cs typeface="Arial" pitchFamily="34" charset="0"/>
              </a:rPr>
              <a:t>(</a:t>
            </a:r>
            <a:r>
              <a:rPr lang="en-US" u="sng" dirty="0">
                <a:solidFill>
                  <a:schemeClr val="tx1"/>
                </a:solidFill>
                <a:latin typeface="Arial" pitchFamily="34" charset="0"/>
                <a:ea typeface="Calibri"/>
                <a:cs typeface="Arial" pitchFamily="34" charset="0"/>
              </a:rPr>
              <a:t>www.home-affairs.gov.bn)  </a:t>
            </a:r>
            <a:endParaRPr lang="en-US" sz="2000" dirty="0">
              <a:solidFill>
                <a:schemeClr val="tx1"/>
              </a:solidFill>
              <a:latin typeface="Arial" pitchFamily="34" charset="0"/>
              <a:ea typeface="Times New Roman"/>
              <a:cs typeface="Arial" pitchFamily="34" charset="0"/>
            </a:endParaRPr>
          </a:p>
          <a:p>
            <a:endParaRPr lang="en-US" dirty="0"/>
          </a:p>
        </p:txBody>
      </p:sp>
    </p:spTree>
    <p:extLst>
      <p:ext uri="{BB962C8B-B14F-4D97-AF65-F5344CB8AC3E}">
        <p14:creationId xmlns:p14="http://schemas.microsoft.com/office/powerpoint/2010/main" val="3285593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8406" y="314793"/>
            <a:ext cx="1819932" cy="1631535"/>
          </a:xfrm>
          <a:prstGeom prst="rect">
            <a:avLst/>
          </a:prstGeom>
        </p:spPr>
      </p:pic>
      <p:sp>
        <p:nvSpPr>
          <p:cNvPr id="6" name="Rectangle 5"/>
          <p:cNvSpPr/>
          <p:nvPr/>
        </p:nvSpPr>
        <p:spPr>
          <a:xfrm>
            <a:off x="151871" y="2658906"/>
            <a:ext cx="11888261" cy="769441"/>
          </a:xfrm>
          <a:prstGeom prst="rect">
            <a:avLst/>
          </a:prstGeom>
          <a:noFill/>
        </p:spPr>
        <p:txBody>
          <a:bodyPr wrap="squar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SEKIAN TERIMA KASIH</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87757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26325"/>
            <a:ext cx="11135710" cy="4525963"/>
          </a:xfrm>
        </p:spPr>
        <p:txBody>
          <a:bodyPr>
            <a:normAutofit/>
          </a:bodyPr>
          <a:lstStyle/>
          <a:p>
            <a:pPr algn="just"/>
            <a:r>
              <a:rPr lang="en-SG" b="1" dirty="0" err="1">
                <a:solidFill>
                  <a:schemeClr val="tx1"/>
                </a:solidFill>
                <a:latin typeface="Arial" pitchFamily="34" charset="0"/>
                <a:cs typeface="Arial" pitchFamily="34" charset="0"/>
              </a:rPr>
              <a:t>Pihak</a:t>
            </a:r>
            <a:r>
              <a:rPr lang="en-SG" b="1" dirty="0">
                <a:solidFill>
                  <a:schemeClr val="tx1"/>
                </a:solidFill>
                <a:latin typeface="Arial" pitchFamily="34" charset="0"/>
                <a:cs typeface="Arial" pitchFamily="34" charset="0"/>
              </a:rPr>
              <a:t> </a:t>
            </a:r>
            <a:r>
              <a:rPr lang="en-SG" b="1" dirty="0" err="1">
                <a:solidFill>
                  <a:schemeClr val="tx1"/>
                </a:solidFill>
                <a:latin typeface="Arial" pitchFamily="34" charset="0"/>
                <a:cs typeface="Arial" pitchFamily="34" charset="0"/>
              </a:rPr>
              <a:t>Berkuasa</a:t>
            </a:r>
            <a:r>
              <a:rPr lang="en-SG" b="1" dirty="0">
                <a:solidFill>
                  <a:schemeClr val="tx1"/>
                </a:solidFill>
                <a:latin typeface="Arial" pitchFamily="34" charset="0"/>
                <a:cs typeface="Arial" pitchFamily="34" charset="0"/>
              </a:rPr>
              <a:t> </a:t>
            </a:r>
            <a:r>
              <a:rPr lang="en-SG" b="1" dirty="0" err="1">
                <a:solidFill>
                  <a:schemeClr val="tx1"/>
                </a:solidFill>
                <a:latin typeface="Arial" pitchFamily="34" charset="0"/>
                <a:cs typeface="Arial" pitchFamily="34" charset="0"/>
              </a:rPr>
              <a:t>Melesen</a:t>
            </a:r>
            <a:r>
              <a:rPr lang="en-SG" b="1" dirty="0">
                <a:solidFill>
                  <a:schemeClr val="tx1"/>
                </a:solidFill>
                <a:latin typeface="Arial" pitchFamily="34" charset="0"/>
                <a:cs typeface="Arial" pitchFamily="34" charset="0"/>
              </a:rPr>
              <a:t> (PBM</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iaitu</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Menteri</a:t>
            </a:r>
            <a:r>
              <a:rPr lang="en-SG" dirty="0">
                <a:solidFill>
                  <a:schemeClr val="tx1"/>
                </a:solidFill>
                <a:latin typeface="Arial" pitchFamily="34" charset="0"/>
                <a:cs typeface="Arial" pitchFamily="34" charset="0"/>
              </a:rPr>
              <a:t> Hal </a:t>
            </a:r>
            <a:r>
              <a:rPr lang="en-SG" dirty="0" err="1">
                <a:solidFill>
                  <a:schemeClr val="tx1"/>
                </a:solidFill>
                <a:latin typeface="Arial" pitchFamily="34" charset="0"/>
                <a:cs typeface="Arial" pitchFamily="34" charset="0"/>
              </a:rPr>
              <a:t>Ehwal</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Dalam</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Negeri</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boleh</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melantik</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dengan</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perkenan</a:t>
            </a:r>
            <a:r>
              <a:rPr lang="en-SG" dirty="0">
                <a:solidFill>
                  <a:schemeClr val="tx1"/>
                </a:solidFill>
                <a:latin typeface="Arial" pitchFamily="34" charset="0"/>
                <a:cs typeface="Arial" pitchFamily="34" charset="0"/>
              </a:rPr>
              <a:t> KDYMM, </a:t>
            </a:r>
            <a:r>
              <a:rPr lang="en-SG" dirty="0" err="1">
                <a:solidFill>
                  <a:schemeClr val="tx1"/>
                </a:solidFill>
                <a:latin typeface="Arial" pitchFamily="34" charset="0"/>
                <a:cs typeface="Arial" pitchFamily="34" charset="0"/>
              </a:rPr>
              <a:t>melantik</a:t>
            </a:r>
            <a:r>
              <a:rPr lang="en-SG" dirty="0">
                <a:solidFill>
                  <a:schemeClr val="tx1"/>
                </a:solidFill>
                <a:latin typeface="Arial" pitchFamily="34" charset="0"/>
                <a:cs typeface="Arial" pitchFamily="34" charset="0"/>
              </a:rPr>
              <a:t> PBM </a:t>
            </a:r>
            <a:r>
              <a:rPr lang="en-SG" dirty="0" err="1">
                <a:solidFill>
                  <a:schemeClr val="tx1"/>
                </a:solidFill>
                <a:latin typeface="Arial" pitchFamily="34" charset="0"/>
                <a:cs typeface="Arial" pitchFamily="34" charset="0"/>
              </a:rPr>
              <a:t>bertanggungjawab</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bagi</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penyeliaan</a:t>
            </a:r>
            <a:r>
              <a:rPr lang="en-SG" dirty="0">
                <a:solidFill>
                  <a:schemeClr val="tx1"/>
                </a:solidFill>
                <a:latin typeface="Arial" pitchFamily="34" charset="0"/>
                <a:cs typeface="Arial" pitchFamily="34" charset="0"/>
              </a:rPr>
              <a:t> am </a:t>
            </a:r>
            <a:r>
              <a:rPr lang="en-SG" dirty="0" err="1">
                <a:solidFill>
                  <a:schemeClr val="tx1"/>
                </a:solidFill>
                <a:latin typeface="Arial" pitchFamily="34" charset="0"/>
                <a:cs typeface="Arial" pitchFamily="34" charset="0"/>
              </a:rPr>
              <a:t>dalam</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melaksanakan</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dan</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mentadbir</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Perintah</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Establismen</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Kecantikan</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dan</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Kesihatan</a:t>
            </a:r>
            <a:r>
              <a:rPr lang="en-SG" dirty="0">
                <a:solidFill>
                  <a:schemeClr val="tx1"/>
                </a:solidFill>
                <a:latin typeface="Arial" pitchFamily="34" charset="0"/>
                <a:cs typeface="Arial" pitchFamily="34" charset="0"/>
              </a:rPr>
              <a:t>, 2016 (EKK) </a:t>
            </a:r>
            <a:r>
              <a:rPr lang="en-SG" dirty="0" err="1">
                <a:solidFill>
                  <a:schemeClr val="tx1"/>
                </a:solidFill>
                <a:latin typeface="Arial" pitchFamily="34" charset="0"/>
                <a:cs typeface="Arial" pitchFamily="34" charset="0"/>
              </a:rPr>
              <a:t>ini</a:t>
            </a:r>
            <a:r>
              <a:rPr lang="en-SG" dirty="0">
                <a:solidFill>
                  <a:schemeClr val="tx1"/>
                </a:solidFill>
                <a:latin typeface="Arial" pitchFamily="34" charset="0"/>
                <a:cs typeface="Arial" pitchFamily="34" charset="0"/>
              </a:rPr>
              <a:t>.</a:t>
            </a:r>
          </a:p>
          <a:p>
            <a:pPr marL="0" indent="0" algn="just">
              <a:buNone/>
            </a:pPr>
            <a:endParaRPr lang="en-SG" sz="800" dirty="0">
              <a:solidFill>
                <a:schemeClr val="tx1"/>
              </a:solidFill>
              <a:latin typeface="Arial" pitchFamily="34" charset="0"/>
              <a:cs typeface="Arial" pitchFamily="34" charset="0"/>
            </a:endParaRPr>
          </a:p>
          <a:p>
            <a:pPr algn="just"/>
            <a:r>
              <a:rPr lang="en-SG" b="1" dirty="0" err="1">
                <a:solidFill>
                  <a:schemeClr val="tx1"/>
                </a:solidFill>
                <a:latin typeface="Arial" pitchFamily="34" charset="0"/>
                <a:cs typeface="Arial" pitchFamily="34" charset="0"/>
              </a:rPr>
              <a:t>Pegawai</a:t>
            </a:r>
            <a:r>
              <a:rPr lang="en-SG" b="1" dirty="0">
                <a:solidFill>
                  <a:schemeClr val="tx1"/>
                </a:solidFill>
                <a:latin typeface="Arial" pitchFamily="34" charset="0"/>
                <a:cs typeface="Arial" pitchFamily="34" charset="0"/>
              </a:rPr>
              <a:t> yang </a:t>
            </a:r>
            <a:r>
              <a:rPr lang="en-SG" b="1" dirty="0" err="1">
                <a:solidFill>
                  <a:schemeClr val="tx1"/>
                </a:solidFill>
                <a:latin typeface="Arial" pitchFamily="34" charset="0"/>
                <a:cs typeface="Arial" pitchFamily="34" charset="0"/>
              </a:rPr>
              <a:t>diberi</a:t>
            </a:r>
            <a:r>
              <a:rPr lang="en-SG" b="1" dirty="0">
                <a:solidFill>
                  <a:schemeClr val="tx1"/>
                </a:solidFill>
                <a:latin typeface="Arial" pitchFamily="34" charset="0"/>
                <a:cs typeface="Arial" pitchFamily="34" charset="0"/>
              </a:rPr>
              <a:t> </a:t>
            </a:r>
            <a:r>
              <a:rPr lang="en-SG" b="1" dirty="0" err="1">
                <a:solidFill>
                  <a:schemeClr val="tx1"/>
                </a:solidFill>
                <a:latin typeface="Arial" pitchFamily="34" charset="0"/>
                <a:cs typeface="Arial" pitchFamily="34" charset="0"/>
              </a:rPr>
              <a:t>kuasa</a:t>
            </a:r>
            <a:r>
              <a:rPr lang="en-SG" b="1"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ialah</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sebilangan</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pegawai</a:t>
            </a:r>
            <a:r>
              <a:rPr lang="en-SG" dirty="0">
                <a:solidFill>
                  <a:schemeClr val="tx1"/>
                </a:solidFill>
                <a:latin typeface="Arial" pitchFamily="34" charset="0"/>
                <a:cs typeface="Arial" pitchFamily="34" charset="0"/>
              </a:rPr>
              <a:t> yang </a:t>
            </a:r>
            <a:r>
              <a:rPr lang="en-SG" dirty="0" err="1">
                <a:solidFill>
                  <a:schemeClr val="tx1"/>
                </a:solidFill>
                <a:latin typeface="Arial" pitchFamily="34" charset="0"/>
                <a:cs typeface="Arial" pitchFamily="34" charset="0"/>
              </a:rPr>
              <a:t>dilantik</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oleh</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Menteri</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dengan</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pemberitahuan</a:t>
            </a:r>
            <a:r>
              <a:rPr lang="en-SG" dirty="0">
                <a:solidFill>
                  <a:schemeClr val="tx1"/>
                </a:solidFill>
                <a:latin typeface="Arial" pitchFamily="34" charset="0"/>
                <a:cs typeface="Arial" pitchFamily="34" charset="0"/>
              </a:rPr>
              <a:t> yang </a:t>
            </a:r>
            <a:r>
              <a:rPr lang="en-SG" dirty="0" err="1">
                <a:solidFill>
                  <a:schemeClr val="tx1"/>
                </a:solidFill>
                <a:latin typeface="Arial" pitchFamily="34" charset="0"/>
                <a:cs typeface="Arial" pitchFamily="34" charset="0"/>
              </a:rPr>
              <a:t>disiarkan</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dalam</a:t>
            </a:r>
            <a:r>
              <a:rPr lang="en-SG" dirty="0">
                <a:solidFill>
                  <a:schemeClr val="tx1"/>
                </a:solidFill>
                <a:latin typeface="Arial" pitchFamily="34" charset="0"/>
                <a:cs typeface="Arial" pitchFamily="34" charset="0"/>
              </a:rPr>
              <a:t> Warta </a:t>
            </a:r>
            <a:r>
              <a:rPr lang="en-SG" dirty="0" err="1">
                <a:solidFill>
                  <a:schemeClr val="tx1"/>
                </a:solidFill>
                <a:latin typeface="Arial" pitchFamily="34" charset="0"/>
                <a:cs typeface="Arial" pitchFamily="34" charset="0"/>
              </a:rPr>
              <a:t>Kerajaan</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untuk</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menguatkuasakan</a:t>
            </a:r>
            <a:r>
              <a:rPr lang="en-SG" dirty="0">
                <a:solidFill>
                  <a:schemeClr val="tx1"/>
                </a:solidFill>
                <a:latin typeface="Arial" pitchFamily="34" charset="0"/>
                <a:cs typeface="Arial" pitchFamily="34" charset="0"/>
              </a:rPr>
              <a:t> mana-mana </a:t>
            </a:r>
            <a:r>
              <a:rPr lang="en-SG" dirty="0" err="1">
                <a:solidFill>
                  <a:schemeClr val="tx1"/>
                </a:solidFill>
                <a:latin typeface="Arial" pitchFamily="34" charset="0"/>
                <a:cs typeface="Arial" pitchFamily="34" charset="0"/>
              </a:rPr>
              <a:t>peruntukan</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tertentu</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Perintah</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ini</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dan</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peraturan-peraturan</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dibawahnya</a:t>
            </a:r>
            <a:r>
              <a:rPr lang="en-SG" dirty="0">
                <a:solidFill>
                  <a:schemeClr val="tx1"/>
                </a:solidFill>
                <a:latin typeface="Arial" pitchFamily="34" charset="0"/>
                <a:cs typeface="Arial" pitchFamily="34" charset="0"/>
              </a:rPr>
              <a:t>.</a:t>
            </a:r>
          </a:p>
          <a:p>
            <a:endParaRPr lang="en-SG" sz="900" dirty="0" smtClean="0">
              <a:latin typeface="Arial" pitchFamily="34" charset="0"/>
              <a:cs typeface="Arial" pitchFamily="34" charset="0"/>
            </a:endParaRPr>
          </a:p>
          <a:p>
            <a:r>
              <a:rPr lang="en-SG" b="1" dirty="0" err="1">
                <a:solidFill>
                  <a:schemeClr val="tx1"/>
                </a:solidFill>
                <a:latin typeface="Arial" pitchFamily="34" charset="0"/>
                <a:cs typeface="Arial" pitchFamily="34" charset="0"/>
              </a:rPr>
              <a:t>Lesen</a:t>
            </a:r>
            <a:r>
              <a:rPr lang="en-SG" b="1" dirty="0">
                <a:solidFill>
                  <a:schemeClr val="tx1"/>
                </a:solidFill>
                <a:latin typeface="Arial" pitchFamily="34" charset="0"/>
                <a:cs typeface="Arial" pitchFamily="34" charset="0"/>
              </a:rPr>
              <a:t> </a:t>
            </a:r>
            <a:r>
              <a:rPr lang="en-SG" b="1" dirty="0" err="1">
                <a:solidFill>
                  <a:schemeClr val="tx1"/>
                </a:solidFill>
                <a:latin typeface="Arial" pitchFamily="34" charset="0"/>
                <a:cs typeface="Arial" pitchFamily="34" charset="0"/>
              </a:rPr>
              <a:t>Untuk</a:t>
            </a:r>
            <a:r>
              <a:rPr lang="en-SG" b="1" dirty="0">
                <a:solidFill>
                  <a:schemeClr val="tx1"/>
                </a:solidFill>
                <a:latin typeface="Arial" pitchFamily="34" charset="0"/>
                <a:cs typeface="Arial" pitchFamily="34" charset="0"/>
              </a:rPr>
              <a:t> </a:t>
            </a:r>
            <a:r>
              <a:rPr lang="en-SG" b="1" dirty="0" err="1">
                <a:solidFill>
                  <a:schemeClr val="tx1"/>
                </a:solidFill>
                <a:latin typeface="Arial" pitchFamily="34" charset="0"/>
                <a:cs typeface="Arial" pitchFamily="34" charset="0"/>
              </a:rPr>
              <a:t>Menjalankan</a:t>
            </a:r>
            <a:r>
              <a:rPr lang="en-SG" b="1" dirty="0">
                <a:solidFill>
                  <a:schemeClr val="tx1"/>
                </a:solidFill>
                <a:latin typeface="Arial" pitchFamily="34" charset="0"/>
                <a:cs typeface="Arial" pitchFamily="34" charset="0"/>
              </a:rPr>
              <a:t> EKK </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setiap</a:t>
            </a: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pengusaha</a:t>
            </a:r>
            <a:r>
              <a:rPr lang="en-SG" dirty="0">
                <a:solidFill>
                  <a:schemeClr val="tx1"/>
                </a:solidFill>
                <a:latin typeface="Arial" pitchFamily="34" charset="0"/>
                <a:cs typeface="Arial" pitchFamily="34" charset="0"/>
              </a:rPr>
              <a:t> EKK </a:t>
            </a:r>
            <a:r>
              <a:rPr lang="en-SG" dirty="0" err="1">
                <a:solidFill>
                  <a:schemeClr val="tx1"/>
                </a:solidFill>
                <a:latin typeface="Arial" pitchFamily="34" charset="0"/>
                <a:cs typeface="Arial" pitchFamily="34" charset="0"/>
              </a:rPr>
              <a:t>dimestikan</a:t>
            </a:r>
            <a:r>
              <a:rPr lang="en-SG" dirty="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memiliki</a:t>
            </a:r>
            <a:r>
              <a:rPr lang="en-SG" dirty="0" smtClean="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Lesen</a:t>
            </a:r>
            <a:r>
              <a:rPr lang="en-SG" dirty="0">
                <a:solidFill>
                  <a:schemeClr val="tx1"/>
                </a:solidFill>
                <a:latin typeface="Arial" pitchFamily="34" charset="0"/>
                <a:cs typeface="Arial" pitchFamily="34" charset="0"/>
              </a:rPr>
              <a:t> EKK yang </a:t>
            </a:r>
            <a:r>
              <a:rPr lang="en-SG" dirty="0" err="1">
                <a:solidFill>
                  <a:schemeClr val="tx1"/>
                </a:solidFill>
                <a:latin typeface="Arial" pitchFamily="34" charset="0"/>
                <a:cs typeface="Arial" pitchFamily="34" charset="0"/>
              </a:rPr>
              <a:t>sah</a:t>
            </a:r>
            <a:r>
              <a:rPr lang="en-SG" dirty="0">
                <a:solidFill>
                  <a:schemeClr val="tx1"/>
                </a:solidFill>
                <a:latin typeface="Arial" pitchFamily="34" charset="0"/>
                <a:cs typeface="Arial" pitchFamily="34" charset="0"/>
              </a:rPr>
              <a:t>.</a:t>
            </a:r>
          </a:p>
          <a:p>
            <a:endParaRPr lang="en-SG" dirty="0">
              <a:latin typeface="Arial" pitchFamily="34" charset="0"/>
              <a:cs typeface="Arial" pitchFamily="34" charset="0"/>
            </a:endParaRPr>
          </a:p>
        </p:txBody>
      </p:sp>
      <p:sp>
        <p:nvSpPr>
          <p:cNvPr id="4" name="Title 1"/>
          <p:cNvSpPr>
            <a:spLocks noGrp="1"/>
          </p:cNvSpPr>
          <p:nvPr>
            <p:ph type="title"/>
          </p:nvPr>
        </p:nvSpPr>
        <p:spPr/>
        <p:txBody>
          <a:bodyPr/>
          <a:lstStyle/>
          <a:p>
            <a:r>
              <a:rPr lang="en-SG" sz="4000" b="1" dirty="0" smtClean="0">
                <a:effectLst>
                  <a:outerShdw blurRad="38100" dist="38100" dir="2700000" algn="tl">
                    <a:srgbClr val="000000">
                      <a:alpha val="43137"/>
                    </a:srgbClr>
                  </a:outerShdw>
                </a:effectLst>
                <a:latin typeface="+mj-lt"/>
              </a:rPr>
              <a:t>PERINTAH ESTABLISMEN </a:t>
            </a:r>
            <a:br>
              <a:rPr lang="en-SG" sz="4000" b="1" dirty="0" smtClean="0">
                <a:effectLst>
                  <a:outerShdw blurRad="38100" dist="38100" dir="2700000" algn="tl">
                    <a:srgbClr val="000000">
                      <a:alpha val="43137"/>
                    </a:srgbClr>
                  </a:outerShdw>
                </a:effectLst>
                <a:latin typeface="+mj-lt"/>
              </a:rPr>
            </a:br>
            <a:r>
              <a:rPr lang="en-SG" sz="4000" b="1" dirty="0" smtClean="0">
                <a:effectLst>
                  <a:outerShdw blurRad="38100" dist="38100" dir="2700000" algn="tl">
                    <a:srgbClr val="000000">
                      <a:alpha val="43137"/>
                    </a:srgbClr>
                  </a:outerShdw>
                </a:effectLst>
                <a:latin typeface="+mj-lt"/>
              </a:rPr>
              <a:t>KECANTIKAN DAN KESIHATAN, 2016 (EKK)</a:t>
            </a:r>
            <a:endParaRPr lang="en-SG" sz="40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632529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sz="4000" b="1" dirty="0">
                <a:effectLst>
                  <a:outerShdw blurRad="38100" dist="38100" dir="2700000" algn="tl">
                    <a:srgbClr val="000000">
                      <a:alpha val="43137"/>
                    </a:srgbClr>
                  </a:outerShdw>
                </a:effectLst>
                <a:latin typeface="+mj-lt"/>
              </a:rPr>
              <a:t>PERINTAH ESTABLISMEN </a:t>
            </a:r>
            <a:r>
              <a:rPr lang="en-SG" sz="4000" b="1" dirty="0" smtClean="0">
                <a:effectLst>
                  <a:outerShdw blurRad="38100" dist="38100" dir="2700000" algn="tl">
                    <a:srgbClr val="000000">
                      <a:alpha val="43137"/>
                    </a:srgbClr>
                  </a:outerShdw>
                </a:effectLst>
                <a:latin typeface="+mj-lt"/>
              </a:rPr>
              <a:t/>
            </a:r>
            <a:br>
              <a:rPr lang="en-SG" sz="4000" b="1" dirty="0" smtClean="0">
                <a:effectLst>
                  <a:outerShdw blurRad="38100" dist="38100" dir="2700000" algn="tl">
                    <a:srgbClr val="000000">
                      <a:alpha val="43137"/>
                    </a:srgbClr>
                  </a:outerShdw>
                </a:effectLst>
                <a:latin typeface="+mj-lt"/>
              </a:rPr>
            </a:br>
            <a:r>
              <a:rPr lang="en-SG" sz="4000" b="1" dirty="0" smtClean="0">
                <a:effectLst>
                  <a:outerShdw blurRad="38100" dist="38100" dir="2700000" algn="tl">
                    <a:srgbClr val="000000">
                      <a:alpha val="43137"/>
                    </a:srgbClr>
                  </a:outerShdw>
                </a:effectLst>
                <a:latin typeface="+mj-lt"/>
              </a:rPr>
              <a:t>KECANTIKAN </a:t>
            </a:r>
            <a:r>
              <a:rPr lang="en-SG" sz="4000" b="1" dirty="0">
                <a:effectLst>
                  <a:outerShdw blurRad="38100" dist="38100" dir="2700000" algn="tl">
                    <a:srgbClr val="000000">
                      <a:alpha val="43137"/>
                    </a:srgbClr>
                  </a:outerShdw>
                </a:effectLst>
                <a:latin typeface="+mj-lt"/>
              </a:rPr>
              <a:t>DAN KESIHATAN, 2016 (EKK</a:t>
            </a:r>
            <a:r>
              <a:rPr lang="en-SG" sz="4000" b="1" dirty="0" smtClean="0">
                <a:effectLst>
                  <a:outerShdw blurRad="38100" dist="38100" dir="2700000" algn="tl">
                    <a:srgbClr val="000000">
                      <a:alpha val="43137"/>
                    </a:srgbClr>
                  </a:outerShdw>
                </a:effectLst>
                <a:latin typeface="+mj-lt"/>
              </a:rPr>
              <a:t>)</a:t>
            </a:r>
            <a:endParaRPr lang="en-SG" sz="4000" dirty="0">
              <a:latin typeface="+mj-lt"/>
            </a:endParaRPr>
          </a:p>
        </p:txBody>
      </p:sp>
      <p:sp>
        <p:nvSpPr>
          <p:cNvPr id="3" name="Content Placeholder 2"/>
          <p:cNvSpPr>
            <a:spLocks noGrp="1"/>
          </p:cNvSpPr>
          <p:nvPr>
            <p:ph idx="1"/>
          </p:nvPr>
        </p:nvSpPr>
        <p:spPr>
          <a:xfrm>
            <a:off x="562301" y="1868215"/>
            <a:ext cx="11104180" cy="4525963"/>
          </a:xfrm>
        </p:spPr>
        <p:txBody>
          <a:bodyPr>
            <a:noAutofit/>
          </a:bodyPr>
          <a:lstStyle/>
          <a:p>
            <a:pPr algn="just"/>
            <a:r>
              <a:rPr lang="en-SG" sz="1800" b="1" dirty="0" err="1">
                <a:solidFill>
                  <a:schemeClr val="tx1"/>
                </a:solidFill>
                <a:latin typeface="Arial" pitchFamily="34" charset="0"/>
                <a:cs typeface="Arial" pitchFamily="34" charset="0"/>
              </a:rPr>
              <a:t>Permohonan</a:t>
            </a:r>
            <a:r>
              <a:rPr lang="en-SG" sz="1800" b="1" dirty="0">
                <a:solidFill>
                  <a:schemeClr val="tx1"/>
                </a:solidFill>
                <a:latin typeface="Arial" pitchFamily="34" charset="0"/>
                <a:cs typeface="Arial" pitchFamily="34" charset="0"/>
              </a:rPr>
              <a:t> </a:t>
            </a:r>
            <a:r>
              <a:rPr lang="en-SG" sz="1800" b="1" dirty="0" err="1">
                <a:solidFill>
                  <a:schemeClr val="tx1"/>
                </a:solidFill>
                <a:latin typeface="Arial" pitchFamily="34" charset="0"/>
                <a:cs typeface="Arial" pitchFamily="34" charset="0"/>
              </a:rPr>
              <a:t>Lesen</a:t>
            </a:r>
            <a:r>
              <a:rPr lang="en-SG" sz="1800" b="1" dirty="0">
                <a:solidFill>
                  <a:schemeClr val="tx1"/>
                </a:solidFill>
                <a:latin typeface="Arial" pitchFamily="34" charset="0"/>
                <a:cs typeface="Arial" pitchFamily="34" charset="0"/>
              </a:rPr>
              <a:t> </a:t>
            </a:r>
            <a:r>
              <a:rPr lang="en-SG" sz="1800" dirty="0" smtClean="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setiap</a:t>
            </a:r>
            <a:r>
              <a:rPr lang="en-SG" sz="1800" dirty="0" smtClean="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pengusaha</a:t>
            </a:r>
            <a:r>
              <a:rPr lang="en-SG" sz="1800" dirty="0" smtClean="0">
                <a:solidFill>
                  <a:schemeClr val="tx1"/>
                </a:solidFill>
                <a:latin typeface="Arial" pitchFamily="34" charset="0"/>
                <a:cs typeface="Arial" pitchFamily="34" charset="0"/>
              </a:rPr>
              <a:t> EKK </a:t>
            </a:r>
            <a:r>
              <a:rPr lang="en-SG" sz="1800" dirty="0" err="1" smtClean="0">
                <a:solidFill>
                  <a:schemeClr val="tx1"/>
                </a:solidFill>
                <a:latin typeface="Arial" pitchFamily="34" charset="0"/>
                <a:cs typeface="Arial" pitchFamily="34" charset="0"/>
              </a:rPr>
              <a:t>hendaklah</a:t>
            </a:r>
            <a:r>
              <a:rPr lang="en-SG" sz="1800" dirty="0" smtClean="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membuat</a:t>
            </a:r>
            <a:r>
              <a:rPr lang="en-SG" sz="1800" dirty="0" smtClean="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permohonan</a:t>
            </a:r>
            <a:r>
              <a:rPr lang="en-SG" sz="1800" dirty="0" smtClean="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mendapatkan</a:t>
            </a:r>
            <a:r>
              <a:rPr lang="en-SG" sz="1800" dirty="0" smtClean="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Lesen</a:t>
            </a:r>
            <a:r>
              <a:rPr lang="en-SG" sz="1800" dirty="0" smtClean="0">
                <a:solidFill>
                  <a:schemeClr val="tx1"/>
                </a:solidFill>
                <a:latin typeface="Arial" pitchFamily="34" charset="0"/>
                <a:cs typeface="Arial" pitchFamily="34" charset="0"/>
              </a:rPr>
              <a:t> EKK di </a:t>
            </a:r>
            <a:r>
              <a:rPr lang="en-SG" sz="1800" dirty="0">
                <a:solidFill>
                  <a:schemeClr val="tx1"/>
                </a:solidFill>
                <a:latin typeface="Arial" pitchFamily="34" charset="0"/>
                <a:cs typeface="Arial" pitchFamily="34" charset="0"/>
              </a:rPr>
              <a:t>:</a:t>
            </a:r>
            <a:endParaRPr lang="en-SG" sz="1800" dirty="0" smtClean="0">
              <a:solidFill>
                <a:schemeClr val="tx1"/>
              </a:solidFill>
              <a:latin typeface="Arial" pitchFamily="34" charset="0"/>
              <a:cs typeface="Arial" pitchFamily="34" charset="0"/>
            </a:endParaRPr>
          </a:p>
          <a:p>
            <a:pPr marL="850900" lvl="2" indent="-282575" algn="just">
              <a:buFont typeface="Wingdings" pitchFamily="2" charset="2"/>
              <a:buChar char="Ø"/>
            </a:pPr>
            <a:r>
              <a:rPr lang="en-SG" sz="1800" dirty="0" err="1" smtClean="0">
                <a:solidFill>
                  <a:schemeClr val="tx1"/>
                </a:solidFill>
                <a:latin typeface="Arial" pitchFamily="34" charset="0"/>
                <a:cs typeface="Arial" pitchFamily="34" charset="0"/>
              </a:rPr>
              <a:t>Kaunter</a:t>
            </a:r>
            <a:r>
              <a:rPr lang="en-SG" sz="1800" dirty="0" smtClean="0">
                <a:solidFill>
                  <a:schemeClr val="tx1"/>
                </a:solidFill>
                <a:latin typeface="Arial" pitchFamily="34" charset="0"/>
                <a:cs typeface="Arial" pitchFamily="34" charset="0"/>
              </a:rPr>
              <a:t> KHEDN di ROCBN, </a:t>
            </a:r>
            <a:r>
              <a:rPr lang="en-SG" sz="1800" dirty="0" err="1" smtClean="0">
                <a:solidFill>
                  <a:schemeClr val="tx1"/>
                </a:solidFill>
                <a:latin typeface="Arial" pitchFamily="34" charset="0"/>
                <a:cs typeface="Arial" pitchFamily="34" charset="0"/>
              </a:rPr>
              <a:t>Kementerian</a:t>
            </a:r>
            <a:r>
              <a:rPr lang="en-SG" sz="1800" dirty="0" smtClean="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Kewangan</a:t>
            </a:r>
            <a:r>
              <a:rPr lang="en-SG" sz="1800" dirty="0" smtClean="0">
                <a:solidFill>
                  <a:schemeClr val="tx1"/>
                </a:solidFill>
                <a:latin typeface="Arial" pitchFamily="34" charset="0"/>
                <a:cs typeface="Arial" pitchFamily="34" charset="0"/>
              </a:rPr>
              <a:t> </a:t>
            </a:r>
            <a:r>
              <a:rPr lang="en-SG" sz="1800" b="1" dirty="0" smtClean="0">
                <a:solidFill>
                  <a:schemeClr val="tx1"/>
                </a:solidFill>
                <a:latin typeface="Arial" pitchFamily="34" charset="0"/>
                <a:cs typeface="Arial" pitchFamily="34" charset="0"/>
              </a:rPr>
              <a:t>(</a:t>
            </a:r>
            <a:r>
              <a:rPr lang="en-SG" sz="1800" b="1" dirty="0" err="1" smtClean="0">
                <a:solidFill>
                  <a:schemeClr val="tx1"/>
                </a:solidFill>
                <a:latin typeface="Arial" pitchFamily="34" charset="0"/>
                <a:cs typeface="Arial" pitchFamily="34" charset="0"/>
              </a:rPr>
              <a:t>Permohonan</a:t>
            </a:r>
            <a:r>
              <a:rPr lang="en-SG" sz="1800" b="1" dirty="0" smtClean="0">
                <a:solidFill>
                  <a:schemeClr val="tx1"/>
                </a:solidFill>
                <a:latin typeface="Arial" pitchFamily="34" charset="0"/>
                <a:cs typeface="Arial" pitchFamily="34" charset="0"/>
              </a:rPr>
              <a:t> </a:t>
            </a:r>
            <a:r>
              <a:rPr lang="en-SG" sz="1800" b="1" dirty="0" err="1" smtClean="0">
                <a:solidFill>
                  <a:schemeClr val="tx1"/>
                </a:solidFill>
                <a:latin typeface="Arial" pitchFamily="34" charset="0"/>
                <a:cs typeface="Arial" pitchFamily="34" charset="0"/>
              </a:rPr>
              <a:t>Lesen</a:t>
            </a:r>
            <a:r>
              <a:rPr lang="en-SG" sz="1800" b="1" dirty="0" smtClean="0">
                <a:solidFill>
                  <a:schemeClr val="tx1"/>
                </a:solidFill>
                <a:latin typeface="Arial" pitchFamily="34" charset="0"/>
                <a:cs typeface="Arial" pitchFamily="34" charset="0"/>
              </a:rPr>
              <a:t> EKK </a:t>
            </a:r>
            <a:r>
              <a:rPr lang="en-SG" sz="1800" b="1" dirty="0" err="1" smtClean="0">
                <a:solidFill>
                  <a:schemeClr val="tx1"/>
                </a:solidFill>
                <a:latin typeface="Arial" pitchFamily="34" charset="0"/>
                <a:cs typeface="Arial" pitchFamily="34" charset="0"/>
              </a:rPr>
              <a:t>Baru</a:t>
            </a:r>
            <a:r>
              <a:rPr lang="en-SG" sz="1800" b="1" dirty="0" smtClean="0">
                <a:solidFill>
                  <a:schemeClr val="tx1"/>
                </a:solidFill>
                <a:latin typeface="Arial" pitchFamily="34" charset="0"/>
                <a:cs typeface="Arial" pitchFamily="34" charset="0"/>
              </a:rPr>
              <a:t>)</a:t>
            </a:r>
            <a:endParaRPr lang="en-SG" sz="1800" dirty="0" smtClean="0">
              <a:solidFill>
                <a:schemeClr val="tx1"/>
              </a:solidFill>
              <a:latin typeface="Arial" pitchFamily="34" charset="0"/>
              <a:cs typeface="Arial" pitchFamily="34" charset="0"/>
            </a:endParaRPr>
          </a:p>
          <a:p>
            <a:pPr marL="850900" lvl="2" indent="-282575" algn="just">
              <a:buFont typeface="Wingdings" pitchFamily="2" charset="2"/>
              <a:buChar char="Ø"/>
            </a:pPr>
            <a:endParaRPr lang="en-SG" sz="1800" kern="0" dirty="0">
              <a:solidFill>
                <a:schemeClr val="tx1"/>
              </a:solidFill>
              <a:latin typeface="Arial" pitchFamily="34" charset="0"/>
              <a:ea typeface="ＭＳ Ｐゴシック" charset="0"/>
              <a:cs typeface="Arial" pitchFamily="34" charset="0"/>
              <a:sym typeface="Arial" charset="0"/>
              <a:rtl val="0"/>
            </a:endParaRPr>
          </a:p>
          <a:p>
            <a:pPr marL="850900" lvl="2" indent="-282575" algn="just">
              <a:buFont typeface="Wingdings" pitchFamily="2" charset="2"/>
              <a:buChar char="Ø"/>
            </a:pPr>
            <a:r>
              <a:rPr lang="en-US" sz="1800" kern="0" dirty="0" smtClean="0">
                <a:solidFill>
                  <a:schemeClr val="tx1"/>
                </a:solidFill>
                <a:latin typeface="Arial" pitchFamily="34" charset="0"/>
                <a:ea typeface="ＭＳ Ｐゴシック" charset="0"/>
                <a:cs typeface="Arial" pitchFamily="34" charset="0"/>
                <a:sym typeface="Arial" charset="0"/>
                <a:rtl val="0"/>
              </a:rPr>
              <a:t>Business Support Centre </a:t>
            </a:r>
            <a:r>
              <a:rPr lang="en-US" sz="1800" b="1" kern="0" dirty="0" smtClean="0">
                <a:solidFill>
                  <a:schemeClr val="tx1"/>
                </a:solidFill>
                <a:latin typeface="Arial" pitchFamily="34" charset="0"/>
                <a:ea typeface="ＭＳ Ｐゴシック" charset="0"/>
                <a:cs typeface="Arial" pitchFamily="34" charset="0"/>
                <a:sym typeface="Arial" charset="0"/>
                <a:rtl val="0"/>
              </a:rPr>
              <a:t>(</a:t>
            </a:r>
            <a:r>
              <a:rPr lang="en-US" sz="1800" b="1" kern="0" dirty="0" err="1" smtClean="0">
                <a:solidFill>
                  <a:schemeClr val="tx1"/>
                </a:solidFill>
                <a:latin typeface="Arial" pitchFamily="34" charset="0"/>
                <a:ea typeface="ＭＳ Ｐゴシック" charset="0"/>
                <a:cs typeface="Arial" pitchFamily="34" charset="0"/>
                <a:sym typeface="Arial" charset="0"/>
                <a:rtl val="0"/>
              </a:rPr>
              <a:t>Permohonan</a:t>
            </a:r>
            <a:r>
              <a:rPr lang="en-US" sz="1800" b="1" kern="0" dirty="0" smtClean="0">
                <a:solidFill>
                  <a:schemeClr val="tx1"/>
                </a:solidFill>
                <a:latin typeface="Arial" pitchFamily="34" charset="0"/>
                <a:ea typeface="ＭＳ Ｐゴシック" charset="0"/>
                <a:cs typeface="Arial" pitchFamily="34" charset="0"/>
                <a:sym typeface="Arial" charset="0"/>
                <a:rtl val="0"/>
              </a:rPr>
              <a:t> </a:t>
            </a:r>
            <a:r>
              <a:rPr lang="en-US" sz="1800" b="1" kern="0" dirty="0" err="1" smtClean="0">
                <a:solidFill>
                  <a:schemeClr val="tx1"/>
                </a:solidFill>
                <a:latin typeface="Arial" pitchFamily="34" charset="0"/>
                <a:ea typeface="ＭＳ Ｐゴシック" charset="0"/>
                <a:cs typeface="Arial" pitchFamily="34" charset="0"/>
                <a:sym typeface="Arial" charset="0"/>
                <a:rtl val="0"/>
              </a:rPr>
              <a:t>Membaharui</a:t>
            </a:r>
            <a:r>
              <a:rPr lang="en-US" sz="1800" b="1" kern="0" dirty="0" smtClean="0">
                <a:solidFill>
                  <a:schemeClr val="tx1"/>
                </a:solidFill>
                <a:latin typeface="Arial" pitchFamily="34" charset="0"/>
                <a:ea typeface="ＭＳ Ｐゴシック" charset="0"/>
                <a:cs typeface="Arial" pitchFamily="34" charset="0"/>
                <a:sym typeface="Arial" charset="0"/>
                <a:rtl val="0"/>
              </a:rPr>
              <a:t> </a:t>
            </a:r>
            <a:r>
              <a:rPr lang="en-US" sz="1800" b="1" kern="0" dirty="0" err="1" smtClean="0">
                <a:solidFill>
                  <a:schemeClr val="tx1"/>
                </a:solidFill>
                <a:latin typeface="Arial" pitchFamily="34" charset="0"/>
                <a:ea typeface="ＭＳ Ｐゴシック" charset="0"/>
                <a:cs typeface="Arial" pitchFamily="34" charset="0"/>
                <a:sym typeface="Arial" charset="0"/>
                <a:rtl val="0"/>
              </a:rPr>
              <a:t>Lesen</a:t>
            </a:r>
            <a:r>
              <a:rPr lang="en-US" sz="1800" b="1" kern="0" dirty="0" smtClean="0">
                <a:solidFill>
                  <a:schemeClr val="tx1"/>
                </a:solidFill>
                <a:latin typeface="Arial" pitchFamily="34" charset="0"/>
                <a:ea typeface="ＭＳ Ｐゴシック" charset="0"/>
                <a:cs typeface="Arial" pitchFamily="34" charset="0"/>
                <a:sym typeface="Arial" charset="0"/>
                <a:rtl val="0"/>
              </a:rPr>
              <a:t> EKK)</a:t>
            </a:r>
          </a:p>
          <a:p>
            <a:pPr marL="914400" lvl="3" indent="0">
              <a:buNone/>
            </a:pPr>
            <a:endParaRPr lang="en-US" sz="1800" b="1" kern="0" dirty="0" smtClean="0">
              <a:solidFill>
                <a:schemeClr val="tx1"/>
              </a:solidFill>
              <a:latin typeface="Arial" pitchFamily="34" charset="0"/>
              <a:ea typeface="ＭＳ Ｐゴシック" charset="0"/>
              <a:cs typeface="Arial" pitchFamily="34" charset="0"/>
              <a:sym typeface="Arial" charset="0"/>
              <a:rtl val="0"/>
            </a:endParaRPr>
          </a:p>
          <a:p>
            <a:pPr marL="1150938" lvl="4" indent="-300038" algn="just"/>
            <a:r>
              <a:rPr lang="en-US" sz="1800" kern="0" dirty="0" smtClean="0">
                <a:solidFill>
                  <a:schemeClr val="tx1"/>
                </a:solidFill>
                <a:latin typeface="Arial" pitchFamily="34" charset="0"/>
                <a:ea typeface="ＭＳ Ｐゴシック" charset="0"/>
                <a:cs typeface="Arial" pitchFamily="34" charset="0"/>
                <a:sym typeface="Arial" charset="0"/>
                <a:rtl val="0"/>
              </a:rPr>
              <a:t>Di </a:t>
            </a:r>
            <a:r>
              <a:rPr lang="en-US" sz="1800" kern="0" dirty="0">
                <a:solidFill>
                  <a:schemeClr val="tx1"/>
                </a:solidFill>
                <a:latin typeface="Arial" pitchFamily="34" charset="0"/>
                <a:ea typeface="ＭＳ Ｐゴシック" charset="0"/>
                <a:cs typeface="Arial" pitchFamily="34" charset="0"/>
                <a:sym typeface="Arial" charset="0"/>
                <a:rtl val="0"/>
              </a:rPr>
              <a:t>Tingkat </a:t>
            </a:r>
            <a:r>
              <a:rPr lang="en-US" sz="1800" kern="0" dirty="0" smtClean="0">
                <a:solidFill>
                  <a:schemeClr val="tx1"/>
                </a:solidFill>
                <a:latin typeface="Arial" pitchFamily="34" charset="0"/>
                <a:ea typeface="ＭＳ Ｐゴシック" charset="0"/>
                <a:cs typeface="Arial" pitchFamily="34" charset="0"/>
                <a:sym typeface="Arial" charset="0"/>
                <a:rtl val="0"/>
              </a:rPr>
              <a:t>1, </a:t>
            </a:r>
            <a:r>
              <a:rPr lang="en-US" sz="1800" kern="0" dirty="0" err="1" smtClean="0">
                <a:solidFill>
                  <a:schemeClr val="tx1"/>
                </a:solidFill>
                <a:latin typeface="Arial" pitchFamily="34" charset="0"/>
                <a:ea typeface="ＭＳ Ｐゴシック" charset="0"/>
                <a:cs typeface="Arial" pitchFamily="34" charset="0"/>
                <a:sym typeface="Arial" charset="0"/>
                <a:rtl val="0"/>
              </a:rPr>
              <a:t>Bangunan</a:t>
            </a:r>
            <a:r>
              <a:rPr lang="en-US" sz="1800" kern="0" dirty="0" smtClean="0">
                <a:solidFill>
                  <a:schemeClr val="tx1"/>
                </a:solidFill>
                <a:latin typeface="Arial" pitchFamily="34" charset="0"/>
                <a:ea typeface="ＭＳ Ｐゴシック" charset="0"/>
                <a:cs typeface="Arial" pitchFamily="34" charset="0"/>
                <a:sym typeface="Arial" charset="0"/>
                <a:rtl val="0"/>
              </a:rPr>
              <a:t> </a:t>
            </a:r>
            <a:r>
              <a:rPr lang="en-US" sz="1800" kern="0" dirty="0">
                <a:solidFill>
                  <a:schemeClr val="tx1"/>
                </a:solidFill>
                <a:latin typeface="Arial" pitchFamily="34" charset="0"/>
                <a:ea typeface="ＭＳ Ｐゴシック" charset="0"/>
                <a:cs typeface="Arial" pitchFamily="34" charset="0"/>
                <a:sym typeface="Arial" charset="0"/>
                <a:rtl val="0"/>
              </a:rPr>
              <a:t>Design </a:t>
            </a:r>
            <a:r>
              <a:rPr lang="en-US" sz="1800" kern="0" dirty="0" err="1">
                <a:solidFill>
                  <a:schemeClr val="tx1"/>
                </a:solidFill>
                <a:latin typeface="Arial" pitchFamily="34" charset="0"/>
                <a:ea typeface="ＭＳ Ｐゴシック" charset="0"/>
                <a:cs typeface="Arial" pitchFamily="34" charset="0"/>
                <a:sym typeface="Arial" charset="0"/>
                <a:rtl val="0"/>
              </a:rPr>
              <a:t>dan</a:t>
            </a:r>
            <a:r>
              <a:rPr lang="en-US" sz="1800" kern="0" dirty="0">
                <a:solidFill>
                  <a:schemeClr val="tx1"/>
                </a:solidFill>
                <a:latin typeface="Arial" pitchFamily="34" charset="0"/>
                <a:ea typeface="ＭＳ Ｐゴシック" charset="0"/>
                <a:cs typeface="Arial" pitchFamily="34" charset="0"/>
                <a:sym typeface="Arial" charset="0"/>
                <a:rtl val="0"/>
              </a:rPr>
              <a:t> </a:t>
            </a:r>
            <a:r>
              <a:rPr lang="en-US" sz="1800" kern="0" dirty="0" err="1" smtClean="0">
                <a:solidFill>
                  <a:schemeClr val="tx1"/>
                </a:solidFill>
                <a:latin typeface="Arial" pitchFamily="34" charset="0"/>
                <a:ea typeface="ＭＳ Ｐゴシック" charset="0"/>
                <a:cs typeface="Arial" pitchFamily="34" charset="0"/>
                <a:sym typeface="Arial" charset="0"/>
                <a:rtl val="0"/>
              </a:rPr>
              <a:t>Teknologi</a:t>
            </a:r>
            <a:r>
              <a:rPr lang="en-US" sz="1800" kern="0" dirty="0">
                <a:solidFill>
                  <a:schemeClr val="tx1"/>
                </a:solidFill>
                <a:latin typeface="Arial" pitchFamily="34" charset="0"/>
                <a:ea typeface="ＭＳ Ｐゴシック" charset="0"/>
                <a:cs typeface="Arial" pitchFamily="34" charset="0"/>
                <a:sym typeface="Arial" charset="0"/>
                <a:rtl val="0"/>
              </a:rPr>
              <a:t>, </a:t>
            </a:r>
            <a:r>
              <a:rPr lang="en-US" sz="1800" kern="0" dirty="0" err="1" smtClean="0">
                <a:solidFill>
                  <a:schemeClr val="tx1"/>
                </a:solidFill>
                <a:latin typeface="Arial" pitchFamily="34" charset="0"/>
                <a:ea typeface="ＭＳ Ｐゴシック" charset="0"/>
                <a:cs typeface="Arial" pitchFamily="34" charset="0"/>
                <a:sym typeface="Arial" charset="0"/>
                <a:rtl val="0"/>
              </a:rPr>
              <a:t>Simpang</a:t>
            </a:r>
            <a:r>
              <a:rPr lang="en-US" sz="1800" kern="0" dirty="0" smtClean="0">
                <a:solidFill>
                  <a:schemeClr val="tx1"/>
                </a:solidFill>
                <a:latin typeface="Arial" pitchFamily="34" charset="0"/>
                <a:ea typeface="ＭＳ Ｐゴシック" charset="0"/>
                <a:cs typeface="Arial" pitchFamily="34" charset="0"/>
                <a:sym typeface="Arial" charset="0"/>
                <a:rtl val="0"/>
              </a:rPr>
              <a:t> </a:t>
            </a:r>
            <a:r>
              <a:rPr lang="en-US" sz="1800" kern="0" dirty="0">
                <a:solidFill>
                  <a:schemeClr val="tx1"/>
                </a:solidFill>
                <a:latin typeface="Arial" pitchFamily="34" charset="0"/>
                <a:ea typeface="ＭＳ Ｐゴシック" charset="0"/>
                <a:cs typeface="Arial" pitchFamily="34" charset="0"/>
                <a:sym typeface="Arial" charset="0"/>
                <a:rtl val="0"/>
              </a:rPr>
              <a:t>32-37, </a:t>
            </a:r>
            <a:r>
              <a:rPr lang="en-US" sz="1800" kern="0" dirty="0" err="1" smtClean="0">
                <a:solidFill>
                  <a:schemeClr val="tx1"/>
                </a:solidFill>
                <a:latin typeface="Arial" pitchFamily="34" charset="0"/>
                <a:ea typeface="ＭＳ Ｐゴシック" charset="0"/>
                <a:cs typeface="Arial" pitchFamily="34" charset="0"/>
                <a:sym typeface="Arial" charset="0"/>
                <a:rtl val="0"/>
              </a:rPr>
              <a:t>Anggerek</a:t>
            </a:r>
            <a:r>
              <a:rPr lang="en-US" sz="1800" kern="0" dirty="0" smtClean="0">
                <a:solidFill>
                  <a:schemeClr val="tx1"/>
                </a:solidFill>
                <a:latin typeface="Arial" pitchFamily="34" charset="0"/>
                <a:ea typeface="ＭＳ Ｐゴシック" charset="0"/>
                <a:cs typeface="Arial" pitchFamily="34" charset="0"/>
                <a:sym typeface="Arial" charset="0"/>
                <a:rtl val="0"/>
              </a:rPr>
              <a:t> </a:t>
            </a:r>
            <a:r>
              <a:rPr lang="en-US" sz="1800" kern="0" dirty="0" err="1">
                <a:solidFill>
                  <a:schemeClr val="tx1"/>
                </a:solidFill>
                <a:latin typeface="Arial" pitchFamily="34" charset="0"/>
                <a:ea typeface="ＭＳ Ｐゴシック" charset="0"/>
                <a:cs typeface="Arial" pitchFamily="34" charset="0"/>
                <a:sym typeface="Arial" charset="0"/>
                <a:rtl val="0"/>
              </a:rPr>
              <a:t>Desa</a:t>
            </a:r>
            <a:r>
              <a:rPr lang="en-US" sz="1800" kern="0" dirty="0">
                <a:solidFill>
                  <a:schemeClr val="tx1"/>
                </a:solidFill>
                <a:latin typeface="Arial" pitchFamily="34" charset="0"/>
                <a:ea typeface="ＭＳ Ｐゴシック" charset="0"/>
                <a:cs typeface="Arial" pitchFamily="34" charset="0"/>
                <a:sym typeface="Arial" charset="0"/>
                <a:rtl val="0"/>
              </a:rPr>
              <a:t> Technology Park. </a:t>
            </a:r>
          </a:p>
          <a:p>
            <a:pPr marL="1150938" lvl="4" indent="-300038" algn="just"/>
            <a:r>
              <a:rPr lang="en-US" sz="1800" kern="0" dirty="0" err="1" smtClean="0">
                <a:solidFill>
                  <a:schemeClr val="tx1"/>
                </a:solidFill>
                <a:latin typeface="Arial" pitchFamily="34" charset="0"/>
                <a:ea typeface="ＭＳ Ｐゴシック" charset="0"/>
                <a:cs typeface="Arial" pitchFamily="34" charset="0"/>
                <a:sym typeface="Arial" charset="0"/>
                <a:rtl val="0"/>
              </a:rPr>
              <a:t>Kaunter</a:t>
            </a:r>
            <a:r>
              <a:rPr lang="en-US" sz="1800" kern="0" dirty="0" smtClean="0">
                <a:solidFill>
                  <a:schemeClr val="tx1"/>
                </a:solidFill>
                <a:latin typeface="Arial" pitchFamily="34" charset="0"/>
                <a:ea typeface="ＭＳ Ｐゴシック" charset="0"/>
                <a:cs typeface="Arial" pitchFamily="34" charset="0"/>
                <a:sym typeface="Arial" charset="0"/>
                <a:rtl val="0"/>
              </a:rPr>
              <a:t> </a:t>
            </a:r>
            <a:r>
              <a:rPr lang="en-US" sz="1800" i="1" kern="0" dirty="0" smtClean="0">
                <a:solidFill>
                  <a:schemeClr val="tx1"/>
                </a:solidFill>
                <a:latin typeface="Arial" pitchFamily="34" charset="0"/>
                <a:ea typeface="ＭＳ Ｐゴシック" charset="0"/>
                <a:cs typeface="Arial" pitchFamily="34" charset="0"/>
                <a:sym typeface="Arial" charset="0"/>
                <a:rtl val="0"/>
              </a:rPr>
              <a:t>Business Facilitation Centre</a:t>
            </a:r>
            <a:r>
              <a:rPr lang="en-US" sz="1800" kern="0" dirty="0" smtClean="0">
                <a:solidFill>
                  <a:schemeClr val="tx1"/>
                </a:solidFill>
                <a:latin typeface="Arial" pitchFamily="34" charset="0"/>
                <a:ea typeface="ＭＳ Ｐゴシック" charset="0"/>
                <a:cs typeface="Arial" pitchFamily="34" charset="0"/>
                <a:sym typeface="Arial" charset="0"/>
                <a:rtl val="0"/>
              </a:rPr>
              <a:t> (BFC) di </a:t>
            </a:r>
            <a:r>
              <a:rPr lang="en-US" sz="1800" kern="0" dirty="0" err="1" smtClean="0">
                <a:solidFill>
                  <a:schemeClr val="tx1"/>
                </a:solidFill>
                <a:latin typeface="Arial" pitchFamily="34" charset="0"/>
                <a:ea typeface="ＭＳ Ｐゴシック" charset="0"/>
                <a:cs typeface="Arial" pitchFamily="34" charset="0"/>
                <a:sym typeface="Arial" charset="0"/>
                <a:rtl val="0"/>
              </a:rPr>
              <a:t>Ibu</a:t>
            </a:r>
            <a:r>
              <a:rPr lang="en-US" sz="1800" kern="0" dirty="0" smtClean="0">
                <a:solidFill>
                  <a:schemeClr val="tx1"/>
                </a:solidFill>
                <a:latin typeface="Arial" pitchFamily="34" charset="0"/>
                <a:ea typeface="ＭＳ Ｐゴシック" charset="0"/>
                <a:cs typeface="Arial" pitchFamily="34" charset="0"/>
                <a:sym typeface="Arial" charset="0"/>
                <a:rtl val="0"/>
              </a:rPr>
              <a:t> </a:t>
            </a:r>
            <a:r>
              <a:rPr lang="en-US" sz="1800" kern="0" dirty="0" err="1" smtClean="0">
                <a:solidFill>
                  <a:schemeClr val="tx1"/>
                </a:solidFill>
                <a:latin typeface="Arial" pitchFamily="34" charset="0"/>
                <a:ea typeface="ＭＳ Ｐゴシック" charset="0"/>
                <a:cs typeface="Arial" pitchFamily="34" charset="0"/>
                <a:sym typeface="Arial" charset="0"/>
                <a:rtl val="0"/>
              </a:rPr>
              <a:t>Pejabat</a:t>
            </a:r>
            <a:r>
              <a:rPr lang="en-US" sz="1800" kern="0" dirty="0" smtClean="0">
                <a:solidFill>
                  <a:schemeClr val="tx1"/>
                </a:solidFill>
                <a:latin typeface="Arial" pitchFamily="34" charset="0"/>
                <a:ea typeface="ＭＳ Ｐゴシック" charset="0"/>
                <a:cs typeface="Arial" pitchFamily="34" charset="0"/>
                <a:sym typeface="Arial" charset="0"/>
                <a:rtl val="0"/>
              </a:rPr>
              <a:t> </a:t>
            </a:r>
            <a:r>
              <a:rPr lang="en-US" sz="1800" kern="0" dirty="0" err="1" smtClean="0">
                <a:solidFill>
                  <a:schemeClr val="tx1"/>
                </a:solidFill>
                <a:latin typeface="Arial" pitchFamily="34" charset="0"/>
                <a:ea typeface="ＭＳ Ｐゴシック" charset="0"/>
                <a:cs typeface="Arial" pitchFamily="34" charset="0"/>
                <a:sym typeface="Arial" charset="0"/>
                <a:rtl val="0"/>
              </a:rPr>
              <a:t>Jabatan</a:t>
            </a:r>
            <a:r>
              <a:rPr lang="en-US" sz="1800" kern="0" dirty="0" smtClean="0">
                <a:solidFill>
                  <a:schemeClr val="tx1"/>
                </a:solidFill>
                <a:latin typeface="Arial" pitchFamily="34" charset="0"/>
                <a:ea typeface="ＭＳ Ｐゴシック" charset="0"/>
                <a:cs typeface="Arial" pitchFamily="34" charset="0"/>
                <a:sym typeface="Arial" charset="0"/>
                <a:rtl val="0"/>
              </a:rPr>
              <a:t> </a:t>
            </a:r>
            <a:r>
              <a:rPr lang="en-US" sz="1800" kern="0" dirty="0" err="1" smtClean="0">
                <a:solidFill>
                  <a:schemeClr val="tx1"/>
                </a:solidFill>
                <a:latin typeface="Arial" pitchFamily="34" charset="0"/>
                <a:ea typeface="ＭＳ Ｐゴシック" charset="0"/>
                <a:cs typeface="Arial" pitchFamily="34" charset="0"/>
                <a:sym typeface="Arial" charset="0"/>
                <a:rtl val="0"/>
              </a:rPr>
              <a:t>Bandaran</a:t>
            </a:r>
            <a:r>
              <a:rPr lang="en-US" sz="1800" kern="0" dirty="0" smtClean="0">
                <a:solidFill>
                  <a:schemeClr val="tx1"/>
                </a:solidFill>
                <a:latin typeface="Arial" pitchFamily="34" charset="0"/>
                <a:ea typeface="ＭＳ Ｐゴシック" charset="0"/>
                <a:cs typeface="Arial" pitchFamily="34" charset="0"/>
                <a:sym typeface="Arial" charset="0"/>
                <a:rtl val="0"/>
              </a:rPr>
              <a:t> Kuala </a:t>
            </a:r>
            <a:r>
              <a:rPr lang="en-US" sz="1800" kern="0" dirty="0" err="1" smtClean="0">
                <a:solidFill>
                  <a:schemeClr val="tx1"/>
                </a:solidFill>
                <a:latin typeface="Arial" pitchFamily="34" charset="0"/>
                <a:ea typeface="ＭＳ Ｐゴシック" charset="0"/>
                <a:cs typeface="Arial" pitchFamily="34" charset="0"/>
                <a:sym typeface="Arial" charset="0"/>
                <a:rtl val="0"/>
              </a:rPr>
              <a:t>Belait</a:t>
            </a:r>
            <a:r>
              <a:rPr lang="en-US" sz="1800" kern="0" dirty="0" smtClean="0">
                <a:solidFill>
                  <a:schemeClr val="tx1"/>
                </a:solidFill>
                <a:latin typeface="Arial" pitchFamily="34" charset="0"/>
                <a:ea typeface="ＭＳ Ｐゴシック" charset="0"/>
                <a:cs typeface="Arial" pitchFamily="34" charset="0"/>
                <a:sym typeface="Arial" charset="0"/>
                <a:rtl val="0"/>
              </a:rPr>
              <a:t> </a:t>
            </a:r>
            <a:r>
              <a:rPr lang="en-US" sz="1800" kern="0" dirty="0" err="1" smtClean="0">
                <a:solidFill>
                  <a:schemeClr val="tx1"/>
                </a:solidFill>
                <a:latin typeface="Arial" pitchFamily="34" charset="0"/>
                <a:ea typeface="ＭＳ Ｐゴシック" charset="0"/>
                <a:cs typeface="Arial" pitchFamily="34" charset="0"/>
                <a:sym typeface="Arial" charset="0"/>
                <a:rtl val="0"/>
              </a:rPr>
              <a:t>dan</a:t>
            </a:r>
            <a:r>
              <a:rPr lang="en-US" sz="1800" kern="0" dirty="0" smtClean="0">
                <a:solidFill>
                  <a:schemeClr val="tx1"/>
                </a:solidFill>
                <a:latin typeface="Arial" pitchFamily="34" charset="0"/>
                <a:ea typeface="ＭＳ Ｐゴシック" charset="0"/>
                <a:cs typeface="Arial" pitchFamily="34" charset="0"/>
                <a:sym typeface="Arial" charset="0"/>
                <a:rtl val="0"/>
              </a:rPr>
              <a:t> </a:t>
            </a:r>
            <a:r>
              <a:rPr lang="en-US" sz="1800" kern="0" dirty="0" err="1" smtClean="0">
                <a:solidFill>
                  <a:schemeClr val="tx1"/>
                </a:solidFill>
                <a:latin typeface="Arial" pitchFamily="34" charset="0"/>
                <a:ea typeface="ＭＳ Ｐゴシック" charset="0"/>
                <a:cs typeface="Arial" pitchFamily="34" charset="0"/>
                <a:sym typeface="Arial" charset="0"/>
                <a:rtl val="0"/>
              </a:rPr>
              <a:t>Seria</a:t>
            </a:r>
            <a:r>
              <a:rPr lang="en-US" sz="1800" kern="0" dirty="0" smtClean="0">
                <a:solidFill>
                  <a:schemeClr val="tx1"/>
                </a:solidFill>
                <a:latin typeface="Arial" pitchFamily="34" charset="0"/>
                <a:ea typeface="ＭＳ Ｐゴシック" charset="0"/>
                <a:cs typeface="Arial" pitchFamily="34" charset="0"/>
                <a:sym typeface="Arial" charset="0"/>
                <a:rtl val="0"/>
              </a:rPr>
              <a:t>.</a:t>
            </a:r>
          </a:p>
          <a:p>
            <a:pPr marL="1150938" lvl="4" indent="-300038" algn="just"/>
            <a:r>
              <a:rPr lang="en-US" sz="1800" kern="0" dirty="0" err="1" smtClean="0">
                <a:solidFill>
                  <a:prstClr val="black"/>
                </a:solidFill>
                <a:latin typeface="Arial" pitchFamily="34" charset="0"/>
                <a:ea typeface="ＭＳ Ｐゴシック" charset="0"/>
                <a:cs typeface="Arial" pitchFamily="34" charset="0"/>
                <a:sym typeface="Arial" charset="0"/>
                <a:rtl val="0"/>
              </a:rPr>
              <a:t>Kaunter</a:t>
            </a:r>
            <a:r>
              <a:rPr lang="en-US" sz="1800" kern="0" dirty="0" smtClean="0">
                <a:solidFill>
                  <a:prstClr val="black"/>
                </a:solidFill>
                <a:latin typeface="Arial" pitchFamily="34" charset="0"/>
                <a:ea typeface="ＭＳ Ｐゴシック" charset="0"/>
                <a:cs typeface="Arial" pitchFamily="34" charset="0"/>
                <a:sym typeface="Arial" charset="0"/>
                <a:rtl val="0"/>
              </a:rPr>
              <a:t> </a:t>
            </a:r>
            <a:r>
              <a:rPr lang="en-US" sz="1800" i="1" kern="0" dirty="0" smtClean="0">
                <a:solidFill>
                  <a:prstClr val="black"/>
                </a:solidFill>
                <a:latin typeface="Arial" pitchFamily="34" charset="0"/>
                <a:ea typeface="ＭＳ Ｐゴシック" charset="0"/>
                <a:cs typeface="Arial" pitchFamily="34" charset="0"/>
                <a:sym typeface="Arial" charset="0"/>
                <a:rtl val="0"/>
              </a:rPr>
              <a:t>Business Facilitation Centre </a:t>
            </a:r>
            <a:r>
              <a:rPr lang="en-US" sz="1800" kern="0" dirty="0" smtClean="0">
                <a:solidFill>
                  <a:prstClr val="black"/>
                </a:solidFill>
                <a:latin typeface="Arial" pitchFamily="34" charset="0"/>
                <a:ea typeface="ＭＳ Ｐゴシック" charset="0"/>
                <a:cs typeface="Arial" pitchFamily="34" charset="0"/>
                <a:sym typeface="Arial" charset="0"/>
                <a:rtl val="0"/>
              </a:rPr>
              <a:t>(BFC) di </a:t>
            </a:r>
            <a:r>
              <a:rPr lang="en-US" sz="1800" kern="0" dirty="0" err="1" smtClean="0">
                <a:solidFill>
                  <a:prstClr val="black"/>
                </a:solidFill>
                <a:latin typeface="Arial" pitchFamily="34" charset="0"/>
                <a:ea typeface="ＭＳ Ｐゴシック" charset="0"/>
                <a:cs typeface="Arial" pitchFamily="34" charset="0"/>
                <a:sym typeface="Arial" charset="0"/>
                <a:rtl val="0"/>
              </a:rPr>
              <a:t>Ibu</a:t>
            </a:r>
            <a:r>
              <a:rPr lang="en-US" sz="1800" kern="0" dirty="0" smtClean="0">
                <a:solidFill>
                  <a:prstClr val="black"/>
                </a:solidFill>
                <a:latin typeface="Arial" pitchFamily="34" charset="0"/>
                <a:ea typeface="ＭＳ Ｐゴシック" charset="0"/>
                <a:cs typeface="Arial" pitchFamily="34" charset="0"/>
                <a:sym typeface="Arial" charset="0"/>
                <a:rtl val="0"/>
              </a:rPr>
              <a:t> </a:t>
            </a:r>
            <a:r>
              <a:rPr lang="en-US" sz="1800" kern="0" dirty="0" err="1" smtClean="0">
                <a:solidFill>
                  <a:prstClr val="black"/>
                </a:solidFill>
                <a:latin typeface="Arial" pitchFamily="34" charset="0"/>
                <a:ea typeface="ＭＳ Ｐゴシック" charset="0"/>
                <a:cs typeface="Arial" pitchFamily="34" charset="0"/>
                <a:sym typeface="Arial" charset="0"/>
                <a:rtl val="0"/>
              </a:rPr>
              <a:t>Pejabat</a:t>
            </a:r>
            <a:r>
              <a:rPr lang="en-US" sz="1800" kern="0" dirty="0" smtClean="0">
                <a:solidFill>
                  <a:prstClr val="black"/>
                </a:solidFill>
                <a:latin typeface="Arial" pitchFamily="34" charset="0"/>
                <a:ea typeface="ＭＳ Ｐゴシック" charset="0"/>
                <a:cs typeface="Arial" pitchFamily="34" charset="0"/>
                <a:sym typeface="Arial" charset="0"/>
                <a:rtl val="0"/>
              </a:rPr>
              <a:t> </a:t>
            </a:r>
            <a:r>
              <a:rPr lang="en-US" sz="1800" kern="0" dirty="0" err="1" smtClean="0">
                <a:solidFill>
                  <a:prstClr val="black"/>
                </a:solidFill>
                <a:latin typeface="Arial" pitchFamily="34" charset="0"/>
                <a:ea typeface="ＭＳ Ｐゴシック" charset="0"/>
                <a:cs typeface="Arial" pitchFamily="34" charset="0"/>
                <a:sym typeface="Arial" charset="0"/>
                <a:rtl val="0"/>
              </a:rPr>
              <a:t>Jabatan</a:t>
            </a:r>
            <a:r>
              <a:rPr lang="en-US" sz="1800" kern="0" dirty="0" smtClean="0">
                <a:solidFill>
                  <a:prstClr val="black"/>
                </a:solidFill>
                <a:latin typeface="Arial" pitchFamily="34" charset="0"/>
                <a:ea typeface="ＭＳ Ｐゴシック" charset="0"/>
                <a:cs typeface="Arial" pitchFamily="34" charset="0"/>
                <a:sym typeface="Arial" charset="0"/>
                <a:rtl val="0"/>
              </a:rPr>
              <a:t> Daerah </a:t>
            </a:r>
            <a:r>
              <a:rPr lang="en-US" sz="1800" kern="0" dirty="0" err="1" smtClean="0">
                <a:solidFill>
                  <a:prstClr val="black"/>
                </a:solidFill>
                <a:latin typeface="Arial" pitchFamily="34" charset="0"/>
                <a:ea typeface="ＭＳ Ｐゴシック" charset="0"/>
                <a:cs typeface="Arial" pitchFamily="34" charset="0"/>
                <a:sym typeface="Arial" charset="0"/>
                <a:rtl val="0"/>
              </a:rPr>
              <a:t>Tutong</a:t>
            </a:r>
            <a:r>
              <a:rPr lang="en-US" sz="1800" kern="0" dirty="0" smtClean="0">
                <a:solidFill>
                  <a:prstClr val="black"/>
                </a:solidFill>
                <a:latin typeface="Arial" pitchFamily="34" charset="0"/>
                <a:ea typeface="ＭＳ Ｐゴシック" charset="0"/>
                <a:cs typeface="Arial" pitchFamily="34" charset="0"/>
                <a:sym typeface="Arial" charset="0"/>
                <a:rtl val="0"/>
              </a:rPr>
              <a:t>.</a:t>
            </a:r>
          </a:p>
          <a:p>
            <a:pPr marL="1150938" lvl="4" indent="-300038" algn="just"/>
            <a:r>
              <a:rPr lang="en-US" sz="1800" kern="0" dirty="0" err="1" smtClean="0">
                <a:solidFill>
                  <a:prstClr val="black"/>
                </a:solidFill>
                <a:latin typeface="Arial" pitchFamily="34" charset="0"/>
                <a:ea typeface="ＭＳ Ｐゴシック" charset="0"/>
                <a:cs typeface="Arial" pitchFamily="34" charset="0"/>
                <a:sym typeface="Arial" charset="0"/>
                <a:rtl val="0"/>
              </a:rPr>
              <a:t>Kaunter</a:t>
            </a:r>
            <a:r>
              <a:rPr lang="en-US" sz="1800" kern="0" dirty="0" smtClean="0">
                <a:solidFill>
                  <a:prstClr val="black"/>
                </a:solidFill>
                <a:latin typeface="Arial" pitchFamily="34" charset="0"/>
                <a:ea typeface="ＭＳ Ｐゴシック" charset="0"/>
                <a:cs typeface="Arial" pitchFamily="34" charset="0"/>
                <a:sym typeface="Arial" charset="0"/>
                <a:rtl val="0"/>
              </a:rPr>
              <a:t> </a:t>
            </a:r>
            <a:r>
              <a:rPr lang="en-US" sz="1800" i="1" kern="0" dirty="0">
                <a:solidFill>
                  <a:prstClr val="black"/>
                </a:solidFill>
                <a:latin typeface="Arial" pitchFamily="34" charset="0"/>
                <a:ea typeface="ＭＳ Ｐゴシック" charset="0"/>
                <a:cs typeface="Arial" pitchFamily="34" charset="0"/>
                <a:sym typeface="Arial" charset="0"/>
                <a:rtl val="0"/>
              </a:rPr>
              <a:t>Business Facilitation Centre </a:t>
            </a:r>
            <a:r>
              <a:rPr lang="en-US" sz="1800" kern="0" dirty="0">
                <a:solidFill>
                  <a:prstClr val="black"/>
                </a:solidFill>
                <a:latin typeface="Arial" pitchFamily="34" charset="0"/>
                <a:ea typeface="ＭＳ Ｐゴシック" charset="0"/>
                <a:cs typeface="Arial" pitchFamily="34" charset="0"/>
                <a:sym typeface="Arial" charset="0"/>
                <a:rtl val="0"/>
              </a:rPr>
              <a:t>(BFC) di </a:t>
            </a:r>
            <a:r>
              <a:rPr lang="en-US" sz="1800" kern="0" dirty="0" err="1">
                <a:solidFill>
                  <a:prstClr val="black"/>
                </a:solidFill>
                <a:latin typeface="Arial" pitchFamily="34" charset="0"/>
                <a:ea typeface="ＭＳ Ｐゴシック" charset="0"/>
                <a:cs typeface="Arial" pitchFamily="34" charset="0"/>
                <a:sym typeface="Arial" charset="0"/>
                <a:rtl val="0"/>
              </a:rPr>
              <a:t>Ibu</a:t>
            </a:r>
            <a:r>
              <a:rPr lang="en-US" sz="1800" kern="0" dirty="0">
                <a:solidFill>
                  <a:prstClr val="black"/>
                </a:solidFill>
                <a:latin typeface="Arial" pitchFamily="34" charset="0"/>
                <a:ea typeface="ＭＳ Ｐゴシック" charset="0"/>
                <a:cs typeface="Arial" pitchFamily="34" charset="0"/>
                <a:sym typeface="Arial" charset="0"/>
                <a:rtl val="0"/>
              </a:rPr>
              <a:t> </a:t>
            </a:r>
            <a:r>
              <a:rPr lang="en-US" sz="1800" kern="0" dirty="0" err="1">
                <a:solidFill>
                  <a:prstClr val="black"/>
                </a:solidFill>
                <a:latin typeface="Arial" pitchFamily="34" charset="0"/>
                <a:ea typeface="ＭＳ Ｐゴシック" charset="0"/>
                <a:cs typeface="Arial" pitchFamily="34" charset="0"/>
                <a:sym typeface="Arial" charset="0"/>
                <a:rtl val="0"/>
              </a:rPr>
              <a:t>Pejabat</a:t>
            </a:r>
            <a:r>
              <a:rPr lang="en-US" sz="1800" kern="0" dirty="0">
                <a:solidFill>
                  <a:prstClr val="black"/>
                </a:solidFill>
                <a:latin typeface="Arial" pitchFamily="34" charset="0"/>
                <a:ea typeface="ＭＳ Ｐゴシック" charset="0"/>
                <a:cs typeface="Arial" pitchFamily="34" charset="0"/>
                <a:sym typeface="Arial" charset="0"/>
                <a:rtl val="0"/>
              </a:rPr>
              <a:t> </a:t>
            </a:r>
            <a:r>
              <a:rPr lang="en-US" sz="1800" kern="0" dirty="0" err="1">
                <a:solidFill>
                  <a:prstClr val="black"/>
                </a:solidFill>
                <a:latin typeface="Arial" pitchFamily="34" charset="0"/>
                <a:ea typeface="ＭＳ Ｐゴシック" charset="0"/>
                <a:cs typeface="Arial" pitchFamily="34" charset="0"/>
                <a:sym typeface="Arial" charset="0"/>
                <a:rtl val="0"/>
              </a:rPr>
              <a:t>Jabatan</a:t>
            </a:r>
            <a:r>
              <a:rPr lang="en-US" sz="1800" kern="0" dirty="0">
                <a:solidFill>
                  <a:prstClr val="black"/>
                </a:solidFill>
                <a:latin typeface="Arial" pitchFamily="34" charset="0"/>
                <a:ea typeface="ＭＳ Ｐゴシック" charset="0"/>
                <a:cs typeface="Arial" pitchFamily="34" charset="0"/>
                <a:sym typeface="Arial" charset="0"/>
                <a:rtl val="0"/>
              </a:rPr>
              <a:t> Daerah </a:t>
            </a:r>
            <a:r>
              <a:rPr lang="en-US" sz="1800" kern="0" dirty="0" err="1" smtClean="0">
                <a:solidFill>
                  <a:prstClr val="black"/>
                </a:solidFill>
                <a:latin typeface="Arial" pitchFamily="34" charset="0"/>
                <a:ea typeface="ＭＳ Ｐゴシック" charset="0"/>
                <a:cs typeface="Arial" pitchFamily="34" charset="0"/>
                <a:sym typeface="Arial" charset="0"/>
                <a:rtl val="0"/>
              </a:rPr>
              <a:t>Temburong</a:t>
            </a:r>
            <a:r>
              <a:rPr lang="en-US" sz="1800" kern="0" dirty="0" smtClean="0">
                <a:solidFill>
                  <a:prstClr val="black"/>
                </a:solidFill>
                <a:latin typeface="Arial" pitchFamily="34" charset="0"/>
                <a:ea typeface="ＭＳ Ｐゴシック" charset="0"/>
                <a:cs typeface="Arial" pitchFamily="34" charset="0"/>
                <a:sym typeface="Arial" charset="0"/>
                <a:rtl val="0"/>
              </a:rPr>
              <a:t>.</a:t>
            </a:r>
            <a:endParaRPr lang="en-US" sz="1800" kern="0" dirty="0" smtClean="0">
              <a:solidFill>
                <a:schemeClr val="tx1"/>
              </a:solidFill>
              <a:latin typeface="Arial" pitchFamily="34" charset="0"/>
              <a:ea typeface="ＭＳ Ｐゴシック" charset="0"/>
              <a:cs typeface="Arial" pitchFamily="34" charset="0"/>
              <a:sym typeface="Arial" charset="0"/>
              <a:rtl val="0"/>
            </a:endParaRPr>
          </a:p>
          <a:p>
            <a:pPr marL="0" indent="0">
              <a:buNone/>
            </a:pPr>
            <a:endParaRPr lang="en-US" sz="1800" kern="0" dirty="0" smtClean="0">
              <a:solidFill>
                <a:schemeClr val="tx1"/>
              </a:solidFill>
              <a:latin typeface="Arial" pitchFamily="34" charset="0"/>
              <a:ea typeface="ＭＳ Ｐゴシック" charset="0"/>
              <a:cs typeface="Arial" pitchFamily="34" charset="0"/>
              <a:sym typeface="Arial" charset="0"/>
              <a:rtl val="0"/>
            </a:endParaRPr>
          </a:p>
          <a:p>
            <a:pPr algn="just"/>
            <a:r>
              <a:rPr lang="en-SG" sz="1800" b="1" dirty="0" err="1">
                <a:solidFill>
                  <a:schemeClr val="tx1"/>
                </a:solidFill>
                <a:latin typeface="Arial" pitchFamily="34" charset="0"/>
                <a:cs typeface="Arial" pitchFamily="34" charset="0"/>
              </a:rPr>
              <a:t>Tempoh</a:t>
            </a:r>
            <a:r>
              <a:rPr lang="en-SG" sz="1800" b="1" dirty="0">
                <a:solidFill>
                  <a:schemeClr val="tx1"/>
                </a:solidFill>
                <a:latin typeface="Arial" pitchFamily="34" charset="0"/>
                <a:cs typeface="Arial" pitchFamily="34" charset="0"/>
              </a:rPr>
              <a:t> </a:t>
            </a:r>
            <a:r>
              <a:rPr lang="en-SG" sz="1800" b="1" dirty="0" err="1">
                <a:solidFill>
                  <a:schemeClr val="tx1"/>
                </a:solidFill>
                <a:latin typeface="Arial" pitchFamily="34" charset="0"/>
                <a:cs typeface="Arial" pitchFamily="34" charset="0"/>
              </a:rPr>
              <a:t>Lesen</a:t>
            </a:r>
            <a:r>
              <a:rPr lang="en-SG" sz="1800" b="1" dirty="0">
                <a:solidFill>
                  <a:schemeClr val="tx1"/>
                </a:solidFill>
                <a:latin typeface="Arial" pitchFamily="34" charset="0"/>
                <a:cs typeface="Arial" pitchFamily="34" charset="0"/>
              </a:rPr>
              <a:t> EKK </a:t>
            </a:r>
            <a:r>
              <a:rPr lang="en-SG" sz="1800" dirty="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Sah</a:t>
            </a:r>
            <a:r>
              <a:rPr lang="en-SG" sz="1800" dirty="0" smtClean="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bagi</a:t>
            </a:r>
            <a:r>
              <a:rPr lang="en-SG" sz="1800" dirty="0" smtClean="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tempoh</a:t>
            </a:r>
            <a:r>
              <a:rPr lang="en-SG" sz="1800" dirty="0" smtClean="0">
                <a:solidFill>
                  <a:schemeClr val="tx1"/>
                </a:solidFill>
                <a:latin typeface="Arial" pitchFamily="34" charset="0"/>
                <a:cs typeface="Arial" pitchFamily="34" charset="0"/>
              </a:rPr>
              <a:t> 3 </a:t>
            </a:r>
            <a:r>
              <a:rPr lang="en-SG" sz="1800" dirty="0" err="1" smtClean="0">
                <a:solidFill>
                  <a:schemeClr val="tx1"/>
                </a:solidFill>
                <a:latin typeface="Arial" pitchFamily="34" charset="0"/>
                <a:cs typeface="Arial" pitchFamily="34" charset="0"/>
              </a:rPr>
              <a:t>tahun</a:t>
            </a:r>
            <a:r>
              <a:rPr lang="en-SG" sz="1800" dirty="0" smtClean="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dari</a:t>
            </a:r>
            <a:r>
              <a:rPr lang="en-SG" sz="1800" dirty="0" smtClean="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tarikh</a:t>
            </a:r>
            <a:r>
              <a:rPr lang="en-SG" sz="1800" dirty="0" smtClean="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lesen</a:t>
            </a:r>
            <a:r>
              <a:rPr lang="en-SG" sz="1800" dirty="0" smtClean="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dikeluarkan</a:t>
            </a:r>
            <a:r>
              <a:rPr lang="en-SG" sz="1800" dirty="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dengan</a:t>
            </a:r>
            <a:r>
              <a:rPr lang="en-SG" sz="1800" dirty="0" smtClean="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bayaran</a:t>
            </a:r>
            <a:r>
              <a:rPr lang="en-SG" sz="1800" dirty="0" smtClean="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lesen</a:t>
            </a:r>
            <a:r>
              <a:rPr lang="en-SG" sz="1800" dirty="0" smtClean="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sebanyak</a:t>
            </a:r>
            <a:r>
              <a:rPr lang="en-SG" sz="1800" dirty="0" smtClean="0">
                <a:solidFill>
                  <a:schemeClr val="tx1"/>
                </a:solidFill>
                <a:latin typeface="Arial" pitchFamily="34" charset="0"/>
                <a:cs typeface="Arial" pitchFamily="34" charset="0"/>
              </a:rPr>
              <a:t> $300.00. </a:t>
            </a:r>
            <a:r>
              <a:rPr lang="en-SG" sz="1800" dirty="0" err="1" smtClean="0">
                <a:solidFill>
                  <a:schemeClr val="tx1"/>
                </a:solidFill>
                <a:latin typeface="Arial" pitchFamily="34" charset="0"/>
                <a:cs typeface="Arial" pitchFamily="34" charset="0"/>
              </a:rPr>
              <a:t>Jika</a:t>
            </a:r>
            <a:r>
              <a:rPr lang="en-SG" sz="1800" dirty="0" smtClean="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Lesen</a:t>
            </a:r>
            <a:r>
              <a:rPr lang="en-SG" sz="1800" dirty="0" smtClean="0">
                <a:solidFill>
                  <a:schemeClr val="tx1"/>
                </a:solidFill>
                <a:latin typeface="Arial" pitchFamily="34" charset="0"/>
                <a:cs typeface="Arial" pitchFamily="34" charset="0"/>
              </a:rPr>
              <a:t> EKK </a:t>
            </a:r>
            <a:r>
              <a:rPr lang="en-SG" sz="1800" dirty="0" err="1" smtClean="0">
                <a:solidFill>
                  <a:schemeClr val="tx1"/>
                </a:solidFill>
                <a:latin typeface="Arial" pitchFamily="34" charset="0"/>
                <a:cs typeface="Arial" pitchFamily="34" charset="0"/>
              </a:rPr>
              <a:t>hilang</a:t>
            </a:r>
            <a:r>
              <a:rPr lang="en-SG" sz="1800" dirty="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atau</a:t>
            </a:r>
            <a:r>
              <a:rPr lang="en-SG" sz="1800" dirty="0" smtClean="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rosak</a:t>
            </a:r>
            <a:r>
              <a:rPr lang="en-SG" sz="1800" dirty="0" smtClean="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lesen</a:t>
            </a:r>
            <a:r>
              <a:rPr lang="en-SG" sz="1800" dirty="0" smtClean="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gantian</a:t>
            </a:r>
            <a:r>
              <a:rPr lang="en-SG" sz="1800" dirty="0" smtClean="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akan</a:t>
            </a:r>
            <a:r>
              <a:rPr lang="en-SG" sz="1800" dirty="0" smtClean="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dikenakan</a:t>
            </a:r>
            <a:r>
              <a:rPr lang="en-SG" sz="1800" dirty="0" smtClean="0">
                <a:solidFill>
                  <a:schemeClr val="tx1"/>
                </a:solidFill>
                <a:latin typeface="Arial" pitchFamily="34" charset="0"/>
                <a:cs typeface="Arial" pitchFamily="34" charset="0"/>
              </a:rPr>
              <a:t> </a:t>
            </a:r>
            <a:r>
              <a:rPr lang="en-SG" sz="1800" dirty="0" err="1" smtClean="0">
                <a:solidFill>
                  <a:schemeClr val="tx1"/>
                </a:solidFill>
                <a:latin typeface="Arial" pitchFamily="34" charset="0"/>
                <a:cs typeface="Arial" pitchFamily="34" charset="0"/>
              </a:rPr>
              <a:t>sebanyak</a:t>
            </a:r>
            <a:r>
              <a:rPr lang="en-SG" sz="1800" dirty="0" smtClean="0">
                <a:solidFill>
                  <a:schemeClr val="tx1"/>
                </a:solidFill>
                <a:latin typeface="Arial" pitchFamily="34" charset="0"/>
                <a:cs typeface="Arial" pitchFamily="34" charset="0"/>
              </a:rPr>
              <a:t> $10.00.</a:t>
            </a:r>
            <a:endParaRPr lang="en-SG" sz="1800" dirty="0">
              <a:solidFill>
                <a:schemeClr val="tx1"/>
              </a:solidFill>
              <a:latin typeface="Arial" pitchFamily="34" charset="0"/>
              <a:cs typeface="Arial" pitchFamily="34" charset="0"/>
            </a:endParaRPr>
          </a:p>
          <a:p>
            <a:endParaRPr lang="en-SG" sz="1800" dirty="0">
              <a:solidFill>
                <a:schemeClr val="tx1"/>
              </a:solidFill>
              <a:latin typeface="Arial" pitchFamily="34" charset="0"/>
              <a:cs typeface="Arial" pitchFamily="34" charset="0"/>
            </a:endParaRPr>
          </a:p>
          <a:p>
            <a:endParaRPr lang="en-SG" sz="1800" dirty="0">
              <a:latin typeface="Arial" pitchFamily="34" charset="0"/>
              <a:cs typeface="Arial" pitchFamily="34" charset="0"/>
            </a:endParaRPr>
          </a:p>
        </p:txBody>
      </p:sp>
    </p:spTree>
    <p:extLst>
      <p:ext uri="{BB962C8B-B14F-4D97-AF65-F5344CB8AC3E}">
        <p14:creationId xmlns:p14="http://schemas.microsoft.com/office/powerpoint/2010/main" val="1532873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sz="4000" b="1" dirty="0">
                <a:effectLst>
                  <a:outerShdw blurRad="38100" dist="38100" dir="2700000" algn="tl">
                    <a:srgbClr val="000000">
                      <a:alpha val="43137"/>
                    </a:srgbClr>
                  </a:outerShdw>
                </a:effectLst>
                <a:latin typeface="+mj-lt"/>
              </a:rPr>
              <a:t>PERINTAH ESTABLISMEN </a:t>
            </a:r>
            <a:r>
              <a:rPr lang="en-SG" sz="4000" b="1" dirty="0" smtClean="0">
                <a:effectLst>
                  <a:outerShdw blurRad="38100" dist="38100" dir="2700000" algn="tl">
                    <a:srgbClr val="000000">
                      <a:alpha val="43137"/>
                    </a:srgbClr>
                  </a:outerShdw>
                </a:effectLst>
                <a:latin typeface="+mj-lt"/>
              </a:rPr>
              <a:t/>
            </a:r>
            <a:br>
              <a:rPr lang="en-SG" sz="4000" b="1" dirty="0" smtClean="0">
                <a:effectLst>
                  <a:outerShdw blurRad="38100" dist="38100" dir="2700000" algn="tl">
                    <a:srgbClr val="000000">
                      <a:alpha val="43137"/>
                    </a:srgbClr>
                  </a:outerShdw>
                </a:effectLst>
                <a:latin typeface="+mj-lt"/>
              </a:rPr>
            </a:br>
            <a:r>
              <a:rPr lang="en-SG" sz="4000" b="1" dirty="0" smtClean="0">
                <a:effectLst>
                  <a:outerShdw blurRad="38100" dist="38100" dir="2700000" algn="tl">
                    <a:srgbClr val="000000">
                      <a:alpha val="43137"/>
                    </a:srgbClr>
                  </a:outerShdw>
                </a:effectLst>
                <a:latin typeface="+mj-lt"/>
              </a:rPr>
              <a:t>KECANTIKAN </a:t>
            </a:r>
            <a:r>
              <a:rPr lang="en-SG" sz="4000" b="1" dirty="0">
                <a:effectLst>
                  <a:outerShdw blurRad="38100" dist="38100" dir="2700000" algn="tl">
                    <a:srgbClr val="000000">
                      <a:alpha val="43137"/>
                    </a:srgbClr>
                  </a:outerShdw>
                </a:effectLst>
                <a:latin typeface="+mj-lt"/>
              </a:rPr>
              <a:t>DAN KESIHATAN, 2016 (EKK)</a:t>
            </a:r>
            <a:endParaRPr lang="en-SG" sz="4000" dirty="0">
              <a:latin typeface="+mj-lt"/>
            </a:endParaRPr>
          </a:p>
        </p:txBody>
      </p:sp>
      <p:sp>
        <p:nvSpPr>
          <p:cNvPr id="3" name="Content Placeholder 2"/>
          <p:cNvSpPr>
            <a:spLocks noGrp="1"/>
          </p:cNvSpPr>
          <p:nvPr>
            <p:ph idx="1"/>
          </p:nvPr>
        </p:nvSpPr>
        <p:spPr>
          <a:xfrm>
            <a:off x="515006" y="1726325"/>
            <a:ext cx="10972800" cy="4525963"/>
          </a:xfrm>
        </p:spPr>
        <p:txBody>
          <a:bodyPr>
            <a:noAutofit/>
          </a:bodyPr>
          <a:lstStyle/>
          <a:p>
            <a:pPr algn="just">
              <a:tabLst>
                <a:tab pos="542925" algn="l"/>
              </a:tabLst>
            </a:pPr>
            <a:r>
              <a:rPr lang="en-SG" b="1" dirty="0">
                <a:solidFill>
                  <a:schemeClr val="tx1"/>
                </a:solidFill>
                <a:latin typeface="Arial" pitchFamily="34" charset="0"/>
                <a:cs typeface="Arial" pitchFamily="34" charset="0"/>
              </a:rPr>
              <a:t> </a:t>
            </a:r>
            <a:r>
              <a:rPr lang="en-SG" b="1" dirty="0" smtClean="0">
                <a:solidFill>
                  <a:schemeClr val="tx1"/>
                </a:solidFill>
                <a:latin typeface="Arial" pitchFamily="34" charset="0"/>
                <a:cs typeface="Arial" pitchFamily="34" charset="0"/>
              </a:rPr>
              <a:t>  </a:t>
            </a:r>
            <a:r>
              <a:rPr lang="en-SG" b="1" dirty="0" err="1" smtClean="0">
                <a:solidFill>
                  <a:schemeClr val="tx1"/>
                </a:solidFill>
                <a:latin typeface="Arial" pitchFamily="34" charset="0"/>
                <a:cs typeface="Arial" pitchFamily="34" charset="0"/>
              </a:rPr>
              <a:t>Kewajipan</a:t>
            </a:r>
            <a:r>
              <a:rPr lang="en-SG" b="1" dirty="0" smtClean="0">
                <a:solidFill>
                  <a:schemeClr val="tx1"/>
                </a:solidFill>
                <a:latin typeface="Arial" pitchFamily="34" charset="0"/>
                <a:cs typeface="Arial" pitchFamily="34" charset="0"/>
              </a:rPr>
              <a:t> </a:t>
            </a:r>
            <a:r>
              <a:rPr lang="en-SG" b="1" dirty="0" err="1" smtClean="0">
                <a:solidFill>
                  <a:schemeClr val="tx1"/>
                </a:solidFill>
                <a:latin typeface="Arial" pitchFamily="34" charset="0"/>
                <a:cs typeface="Arial" pitchFamily="34" charset="0"/>
              </a:rPr>
              <a:t>Pemegang</a:t>
            </a:r>
            <a:r>
              <a:rPr lang="en-SG" b="1" dirty="0" smtClean="0">
                <a:solidFill>
                  <a:schemeClr val="tx1"/>
                </a:solidFill>
                <a:latin typeface="Arial" pitchFamily="34" charset="0"/>
                <a:cs typeface="Arial" pitchFamily="34" charset="0"/>
              </a:rPr>
              <a:t> </a:t>
            </a:r>
            <a:r>
              <a:rPr lang="en-SG" b="1" dirty="0" err="1" smtClean="0">
                <a:solidFill>
                  <a:schemeClr val="tx1"/>
                </a:solidFill>
                <a:latin typeface="Arial" pitchFamily="34" charset="0"/>
                <a:cs typeface="Arial" pitchFamily="34" charset="0"/>
              </a:rPr>
              <a:t>Lesen</a:t>
            </a:r>
            <a:r>
              <a:rPr lang="en-SG" b="1" dirty="0" smtClean="0">
                <a:solidFill>
                  <a:schemeClr val="tx1"/>
                </a:solidFill>
                <a:latin typeface="Arial" pitchFamily="34" charset="0"/>
                <a:cs typeface="Arial" pitchFamily="34" charset="0"/>
              </a:rPr>
              <a:t> : </a:t>
            </a:r>
          </a:p>
          <a:p>
            <a:pPr marL="0" indent="0" algn="just">
              <a:buNone/>
            </a:pPr>
            <a:endParaRPr lang="en-SG" sz="900" dirty="0" smtClean="0">
              <a:solidFill>
                <a:schemeClr val="tx1"/>
              </a:solidFill>
              <a:latin typeface="Arial" pitchFamily="34" charset="0"/>
              <a:cs typeface="Arial" pitchFamily="34" charset="0"/>
            </a:endParaRPr>
          </a:p>
          <a:p>
            <a:pPr marL="536575" indent="-536575">
              <a:buNone/>
            </a:pPr>
            <a:r>
              <a:rPr lang="en-SG" b="1" dirty="0">
                <a:solidFill>
                  <a:schemeClr val="tx1"/>
                </a:solidFill>
                <a:latin typeface="Arial" pitchFamily="34" charset="0"/>
                <a:cs typeface="Arial" pitchFamily="34" charset="0"/>
              </a:rPr>
              <a:t> </a:t>
            </a:r>
            <a:r>
              <a:rPr lang="en-SG" b="1" dirty="0" smtClean="0">
                <a:solidFill>
                  <a:schemeClr val="tx1"/>
                </a:solidFill>
                <a:latin typeface="Arial" pitchFamily="34" charset="0"/>
                <a:cs typeface="Arial" pitchFamily="34" charset="0"/>
              </a:rPr>
              <a:t>	1) </a:t>
            </a:r>
            <a:r>
              <a:rPr lang="en-SG" b="1" dirty="0" err="1" smtClean="0">
                <a:solidFill>
                  <a:schemeClr val="tx1"/>
                </a:solidFill>
                <a:latin typeface="Arial" pitchFamily="34" charset="0"/>
                <a:cs typeface="Arial" pitchFamily="34" charset="0"/>
              </a:rPr>
              <a:t>Daftar</a:t>
            </a:r>
            <a:r>
              <a:rPr lang="en-SG" b="1" dirty="0" smtClean="0">
                <a:solidFill>
                  <a:schemeClr val="tx1"/>
                </a:solidFill>
                <a:latin typeface="Arial" pitchFamily="34" charset="0"/>
                <a:cs typeface="Arial" pitchFamily="34" charset="0"/>
              </a:rPr>
              <a:t> </a:t>
            </a:r>
            <a:r>
              <a:rPr lang="en-SG" b="1" dirty="0" err="1" smtClean="0">
                <a:solidFill>
                  <a:schemeClr val="tx1"/>
                </a:solidFill>
                <a:latin typeface="Arial" pitchFamily="34" charset="0"/>
                <a:cs typeface="Arial" pitchFamily="34" charset="0"/>
              </a:rPr>
              <a:t>pekerja</a:t>
            </a:r>
            <a:r>
              <a:rPr lang="en-SG" b="1" dirty="0" smtClean="0">
                <a:solidFill>
                  <a:schemeClr val="tx1"/>
                </a:solidFill>
                <a:latin typeface="Arial" pitchFamily="34" charset="0"/>
                <a:cs typeface="Arial" pitchFamily="34" charset="0"/>
              </a:rPr>
              <a:t> : </a:t>
            </a:r>
            <a:r>
              <a:rPr lang="en-SG" sz="800" dirty="0" smtClean="0">
                <a:solidFill>
                  <a:schemeClr val="tx1"/>
                </a:solidFill>
                <a:latin typeface="Arial" pitchFamily="34" charset="0"/>
                <a:cs typeface="Arial" pitchFamily="34" charset="0"/>
              </a:rPr>
              <a:t/>
            </a:r>
            <a:br>
              <a:rPr lang="en-SG" sz="800" dirty="0" smtClean="0">
                <a:solidFill>
                  <a:schemeClr val="tx1"/>
                </a:solidFill>
                <a:latin typeface="Arial" pitchFamily="34" charset="0"/>
                <a:cs typeface="Arial" pitchFamily="34" charset="0"/>
              </a:rPr>
            </a:br>
            <a:r>
              <a:rPr lang="en-SG" dirty="0" smtClean="0">
                <a:solidFill>
                  <a:schemeClr val="tx1"/>
                </a:solidFill>
                <a:latin typeface="Arial" pitchFamily="34" charset="0"/>
                <a:cs typeface="Arial" pitchFamily="34" charset="0"/>
              </a:rPr>
              <a:t/>
            </a:r>
            <a:br>
              <a:rPr lang="en-SG" dirty="0" smtClean="0">
                <a:solidFill>
                  <a:schemeClr val="tx1"/>
                </a:solidFill>
                <a:latin typeface="Arial" pitchFamily="34" charset="0"/>
                <a:cs typeface="Arial" pitchFamily="34" charset="0"/>
              </a:rPr>
            </a:br>
            <a:r>
              <a:rPr lang="en-SG" dirty="0" err="1">
                <a:solidFill>
                  <a:schemeClr val="tx1"/>
                </a:solidFill>
                <a:latin typeface="Arial" pitchFamily="34" charset="0"/>
                <a:cs typeface="Arial" pitchFamily="34" charset="0"/>
              </a:rPr>
              <a:t>P</a:t>
            </a:r>
            <a:r>
              <a:rPr lang="en-SG" dirty="0" err="1" smtClean="0">
                <a:solidFill>
                  <a:schemeClr val="tx1"/>
                </a:solidFill>
                <a:latin typeface="Arial" pitchFamily="34" charset="0"/>
                <a:cs typeface="Arial" pitchFamily="34" charset="0"/>
              </a:rPr>
              <a:t>engusaha</a:t>
            </a:r>
            <a:r>
              <a:rPr lang="en-SG" dirty="0" smtClean="0">
                <a:solidFill>
                  <a:schemeClr val="tx1"/>
                </a:solidFill>
                <a:latin typeface="Arial" pitchFamily="34" charset="0"/>
                <a:cs typeface="Arial" pitchFamily="34" charset="0"/>
              </a:rPr>
              <a:t> EKK </a:t>
            </a:r>
            <a:r>
              <a:rPr lang="en-SG" dirty="0" err="1" smtClean="0">
                <a:solidFill>
                  <a:schemeClr val="tx1"/>
                </a:solidFill>
                <a:latin typeface="Arial" pitchFamily="34" charset="0"/>
                <a:cs typeface="Arial" pitchFamily="34" charset="0"/>
              </a:rPr>
              <a:t>dibawah</a:t>
            </a:r>
            <a:r>
              <a:rPr lang="en-SG" dirty="0" smtClean="0">
                <a:solidFill>
                  <a:schemeClr val="tx1"/>
                </a:solidFill>
                <a:latin typeface="Arial" pitchFamily="34" charset="0"/>
                <a:cs typeface="Arial" pitchFamily="34" charset="0"/>
              </a:rPr>
              <a:t> </a:t>
            </a:r>
            <a:r>
              <a:rPr lang="en-SG" b="1" dirty="0" smtClean="0">
                <a:solidFill>
                  <a:schemeClr val="tx1"/>
                </a:solidFill>
                <a:latin typeface="Arial" pitchFamily="34" charset="0"/>
                <a:cs typeface="Arial" pitchFamily="34" charset="0"/>
              </a:rPr>
              <a:t>AKTIVITI URUT </a:t>
            </a:r>
            <a:r>
              <a:rPr lang="en-SG" dirty="0" err="1" smtClean="0">
                <a:solidFill>
                  <a:schemeClr val="tx1"/>
                </a:solidFill>
                <a:latin typeface="Arial" pitchFamily="34" charset="0"/>
                <a:cs typeface="Arial" pitchFamily="34" charset="0"/>
              </a:rPr>
              <a:t>adalah</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dimestikan</a:t>
            </a:r>
            <a:r>
              <a:rPr lang="en-SG" dirty="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menyediakan</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buku</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daftar</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pekerjanya</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dan</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buku</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daftar</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pelanggan</a:t>
            </a:r>
            <a:r>
              <a:rPr lang="en-SG" dirty="0" smtClean="0">
                <a:solidFill>
                  <a:schemeClr val="tx1"/>
                </a:solidFill>
                <a:latin typeface="Arial" pitchFamily="34" charset="0"/>
                <a:cs typeface="Arial" pitchFamily="34" charset="0"/>
              </a:rPr>
              <a:t> yang </a:t>
            </a:r>
            <a:r>
              <a:rPr lang="en-SG" dirty="0" err="1" smtClean="0">
                <a:solidFill>
                  <a:schemeClr val="tx1"/>
                </a:solidFill>
                <a:latin typeface="Arial" pitchFamily="34" charset="0"/>
                <a:cs typeface="Arial" pitchFamily="34" charset="0"/>
              </a:rPr>
              <a:t>diberikan</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perkhidmatan</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urut</a:t>
            </a:r>
            <a:r>
              <a:rPr lang="en-SG" dirty="0" smtClean="0">
                <a:solidFill>
                  <a:schemeClr val="tx1"/>
                </a:solidFill>
                <a:latin typeface="Arial" pitchFamily="34" charset="0"/>
                <a:cs typeface="Arial" pitchFamily="34" charset="0"/>
              </a:rPr>
              <a:t>.</a:t>
            </a:r>
            <a:r>
              <a:rPr lang="en-SG" sz="800" dirty="0">
                <a:solidFill>
                  <a:schemeClr val="tx1"/>
                </a:solidFill>
                <a:latin typeface="Arial" pitchFamily="34" charset="0"/>
                <a:cs typeface="Arial" pitchFamily="34" charset="0"/>
              </a:rPr>
              <a:t/>
            </a:r>
            <a:br>
              <a:rPr lang="en-SG" sz="800" dirty="0">
                <a:solidFill>
                  <a:schemeClr val="tx1"/>
                </a:solidFill>
                <a:latin typeface="Arial" pitchFamily="34" charset="0"/>
                <a:cs typeface="Arial" pitchFamily="34" charset="0"/>
              </a:rPr>
            </a:br>
            <a:endParaRPr lang="en-SG" dirty="0" smtClean="0">
              <a:solidFill>
                <a:schemeClr val="tx1"/>
              </a:solidFill>
              <a:latin typeface="Arial" pitchFamily="34" charset="0"/>
              <a:cs typeface="Arial" pitchFamily="34" charset="0"/>
            </a:endParaRPr>
          </a:p>
          <a:p>
            <a:pPr marL="441325" indent="-441325" algn="just">
              <a:buNone/>
            </a:pPr>
            <a:r>
              <a:rPr lang="en-SG" b="1" dirty="0" smtClean="0">
                <a:solidFill>
                  <a:schemeClr val="tx1"/>
                </a:solidFill>
                <a:latin typeface="Arial" pitchFamily="34" charset="0"/>
                <a:cs typeface="Arial" pitchFamily="34" charset="0"/>
              </a:rPr>
              <a:t>       2)  </a:t>
            </a:r>
            <a:r>
              <a:rPr lang="en-SG" b="1" dirty="0" err="1" smtClean="0">
                <a:solidFill>
                  <a:schemeClr val="tx1"/>
                </a:solidFill>
                <a:latin typeface="Arial" pitchFamily="34" charset="0"/>
                <a:cs typeface="Arial" pitchFamily="34" charset="0"/>
              </a:rPr>
              <a:t>Pemeriksaan</a:t>
            </a:r>
            <a:r>
              <a:rPr lang="en-SG" b="1" dirty="0" smtClean="0">
                <a:solidFill>
                  <a:schemeClr val="tx1"/>
                </a:solidFill>
                <a:latin typeface="Arial" pitchFamily="34" charset="0"/>
                <a:cs typeface="Arial" pitchFamily="34" charset="0"/>
              </a:rPr>
              <a:t> </a:t>
            </a:r>
            <a:r>
              <a:rPr lang="en-SG" b="1" dirty="0" err="1" smtClean="0">
                <a:solidFill>
                  <a:schemeClr val="tx1"/>
                </a:solidFill>
                <a:latin typeface="Arial" pitchFamily="34" charset="0"/>
                <a:cs typeface="Arial" pitchFamily="34" charset="0"/>
              </a:rPr>
              <a:t>Perubatan</a:t>
            </a:r>
            <a:r>
              <a:rPr lang="en-SG" b="1" dirty="0" smtClean="0">
                <a:solidFill>
                  <a:schemeClr val="tx1"/>
                </a:solidFill>
                <a:latin typeface="Arial" pitchFamily="34" charset="0"/>
                <a:cs typeface="Arial" pitchFamily="34" charset="0"/>
              </a:rPr>
              <a:t> : </a:t>
            </a:r>
          </a:p>
          <a:p>
            <a:pPr marL="536575" indent="-536575" algn="just">
              <a:buNone/>
            </a:pPr>
            <a:endParaRPr lang="en-SG" sz="900" dirty="0" smtClean="0">
              <a:solidFill>
                <a:schemeClr val="tx1"/>
              </a:solidFill>
              <a:latin typeface="Arial" pitchFamily="34" charset="0"/>
              <a:cs typeface="Arial" pitchFamily="34" charset="0"/>
            </a:endParaRPr>
          </a:p>
          <a:p>
            <a:pPr marL="536575" indent="-536575" algn="just">
              <a:buNone/>
            </a:pPr>
            <a:r>
              <a:rPr lang="en-SG" dirty="0">
                <a:solidFill>
                  <a:schemeClr val="tx1"/>
                </a:solidFill>
                <a:latin typeface="Arial" pitchFamily="34" charset="0"/>
                <a:cs typeface="Arial" pitchFamily="34" charset="0"/>
              </a:rPr>
              <a:t>	</a:t>
            </a:r>
            <a:r>
              <a:rPr lang="en-SG" dirty="0" err="1">
                <a:solidFill>
                  <a:schemeClr val="tx1"/>
                </a:solidFill>
                <a:latin typeface="Arial" pitchFamily="34" charset="0"/>
                <a:cs typeface="Arial" pitchFamily="34" charset="0"/>
              </a:rPr>
              <a:t>S</a:t>
            </a:r>
            <a:r>
              <a:rPr lang="en-SG" dirty="0" err="1" smtClean="0">
                <a:solidFill>
                  <a:schemeClr val="tx1"/>
                </a:solidFill>
                <a:latin typeface="Arial" pitchFamily="34" charset="0"/>
                <a:cs typeface="Arial" pitchFamily="34" charset="0"/>
              </a:rPr>
              <a:t>etiap</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pengusaha</a:t>
            </a:r>
            <a:r>
              <a:rPr lang="en-SG" dirty="0" smtClean="0">
                <a:solidFill>
                  <a:schemeClr val="tx1"/>
                </a:solidFill>
                <a:latin typeface="Arial" pitchFamily="34" charset="0"/>
                <a:cs typeface="Arial" pitchFamily="34" charset="0"/>
              </a:rPr>
              <a:t> EKK </a:t>
            </a:r>
            <a:r>
              <a:rPr lang="en-SG" dirty="0" err="1" smtClean="0">
                <a:solidFill>
                  <a:schemeClr val="tx1"/>
                </a:solidFill>
                <a:latin typeface="Arial" pitchFamily="34" charset="0"/>
                <a:cs typeface="Arial" pitchFamily="34" charset="0"/>
              </a:rPr>
              <a:t>jika</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dia</a:t>
            </a:r>
            <a:r>
              <a:rPr lang="en-SG" dirty="0" smtClean="0">
                <a:solidFill>
                  <a:schemeClr val="tx1"/>
                </a:solidFill>
                <a:latin typeface="Arial" pitchFamily="34" charset="0"/>
                <a:cs typeface="Arial" pitchFamily="34" charset="0"/>
              </a:rPr>
              <a:t> juga </a:t>
            </a:r>
            <a:r>
              <a:rPr lang="en-SG" dirty="0" err="1" smtClean="0">
                <a:solidFill>
                  <a:schemeClr val="tx1"/>
                </a:solidFill>
                <a:latin typeface="Arial" pitchFamily="34" charset="0"/>
                <a:cs typeface="Arial" pitchFamily="34" charset="0"/>
              </a:rPr>
              <a:t>seorang</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pekerja</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dan</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pekerjanya</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adalah</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dimestikan</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untuk</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membuat</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pemeriksaan</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perubatan</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setiap</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dua</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tahun</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sekali</a:t>
            </a:r>
            <a:r>
              <a:rPr lang="en-SG" dirty="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dibawah</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Akta</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Pengamal</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Perubatan</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dan</a:t>
            </a:r>
            <a:r>
              <a:rPr lang="en-SG" dirty="0" smtClean="0">
                <a:solidFill>
                  <a:schemeClr val="tx1"/>
                </a:solidFill>
                <a:latin typeface="Arial" pitchFamily="34" charset="0"/>
                <a:cs typeface="Arial" pitchFamily="34" charset="0"/>
              </a:rPr>
              <a:t> </a:t>
            </a:r>
            <a:r>
              <a:rPr lang="en-SG" dirty="0" err="1" smtClean="0">
                <a:solidFill>
                  <a:schemeClr val="tx1"/>
                </a:solidFill>
                <a:latin typeface="Arial" pitchFamily="34" charset="0"/>
                <a:cs typeface="Arial" pitchFamily="34" charset="0"/>
              </a:rPr>
              <a:t>Doktor</a:t>
            </a:r>
            <a:r>
              <a:rPr lang="en-SG" dirty="0" smtClean="0">
                <a:solidFill>
                  <a:schemeClr val="tx1"/>
                </a:solidFill>
                <a:latin typeface="Arial" pitchFamily="34" charset="0"/>
                <a:cs typeface="Arial" pitchFamily="34" charset="0"/>
              </a:rPr>
              <a:t> Gigi (</a:t>
            </a:r>
            <a:r>
              <a:rPr lang="en-SG" dirty="0" err="1" smtClean="0">
                <a:solidFill>
                  <a:schemeClr val="tx1"/>
                </a:solidFill>
                <a:latin typeface="Arial" pitchFamily="34" charset="0"/>
                <a:cs typeface="Arial" pitchFamily="34" charset="0"/>
              </a:rPr>
              <a:t>Penggal</a:t>
            </a:r>
            <a:r>
              <a:rPr lang="en-SG" dirty="0" smtClean="0">
                <a:solidFill>
                  <a:schemeClr val="tx1"/>
                </a:solidFill>
                <a:latin typeface="Arial" pitchFamily="34" charset="0"/>
                <a:cs typeface="Arial" pitchFamily="34" charset="0"/>
              </a:rPr>
              <a:t> 112).</a:t>
            </a:r>
            <a:endParaRPr lang="en-SG"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41682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sz="4000" b="1" dirty="0">
                <a:effectLst>
                  <a:outerShdw blurRad="38100" dist="38100" dir="2700000" algn="tl">
                    <a:srgbClr val="000000">
                      <a:alpha val="43137"/>
                    </a:srgbClr>
                  </a:outerShdw>
                </a:effectLst>
                <a:latin typeface="+mj-lt"/>
              </a:rPr>
              <a:t>PERINTAH ESTABLISMEN </a:t>
            </a:r>
            <a:r>
              <a:rPr lang="en-SG" sz="4000" b="1" dirty="0" smtClean="0">
                <a:effectLst>
                  <a:outerShdw blurRad="38100" dist="38100" dir="2700000" algn="tl">
                    <a:srgbClr val="000000">
                      <a:alpha val="43137"/>
                    </a:srgbClr>
                  </a:outerShdw>
                </a:effectLst>
                <a:latin typeface="+mj-lt"/>
              </a:rPr>
              <a:t/>
            </a:r>
            <a:br>
              <a:rPr lang="en-SG" sz="4000" b="1" dirty="0" smtClean="0">
                <a:effectLst>
                  <a:outerShdw blurRad="38100" dist="38100" dir="2700000" algn="tl">
                    <a:srgbClr val="000000">
                      <a:alpha val="43137"/>
                    </a:srgbClr>
                  </a:outerShdw>
                </a:effectLst>
                <a:latin typeface="+mj-lt"/>
              </a:rPr>
            </a:br>
            <a:r>
              <a:rPr lang="en-SG" sz="4000" b="1" dirty="0" smtClean="0">
                <a:effectLst>
                  <a:outerShdw blurRad="38100" dist="38100" dir="2700000" algn="tl">
                    <a:srgbClr val="000000">
                      <a:alpha val="43137"/>
                    </a:srgbClr>
                  </a:outerShdw>
                </a:effectLst>
                <a:latin typeface="+mj-lt"/>
              </a:rPr>
              <a:t>KECANTIKAN </a:t>
            </a:r>
            <a:r>
              <a:rPr lang="en-SG" sz="4000" b="1" dirty="0">
                <a:effectLst>
                  <a:outerShdw blurRad="38100" dist="38100" dir="2700000" algn="tl">
                    <a:srgbClr val="000000">
                      <a:alpha val="43137"/>
                    </a:srgbClr>
                  </a:outerShdw>
                </a:effectLst>
                <a:latin typeface="+mj-lt"/>
              </a:rPr>
              <a:t>DAN KESIHATAN, 2016 (EKK)</a:t>
            </a:r>
            <a:endParaRPr lang="en-SG" sz="4000" dirty="0">
              <a:latin typeface="+mj-lt"/>
            </a:endParaRPr>
          </a:p>
        </p:txBody>
      </p:sp>
      <p:sp>
        <p:nvSpPr>
          <p:cNvPr id="3" name="Content Placeholder 2"/>
          <p:cNvSpPr>
            <a:spLocks noGrp="1"/>
          </p:cNvSpPr>
          <p:nvPr>
            <p:ph idx="1"/>
          </p:nvPr>
        </p:nvSpPr>
        <p:spPr>
          <a:xfrm>
            <a:off x="236483" y="2167761"/>
            <a:ext cx="11508827" cy="4469521"/>
          </a:xfrm>
        </p:spPr>
        <p:txBody>
          <a:bodyPr>
            <a:noAutofit/>
          </a:bodyPr>
          <a:lstStyle/>
          <a:p>
            <a:pPr algn="just">
              <a:tabLst>
                <a:tab pos="441325" algn="l"/>
              </a:tabLst>
            </a:pPr>
            <a:r>
              <a:rPr lang="en-SG" b="1" dirty="0" err="1" smtClean="0">
                <a:solidFill>
                  <a:schemeClr val="tx1"/>
                </a:solidFill>
                <a:latin typeface="Arial" pitchFamily="34" charset="0"/>
                <a:cs typeface="Arial" pitchFamily="34" charset="0"/>
              </a:rPr>
              <a:t>Penggunaan</a:t>
            </a:r>
            <a:r>
              <a:rPr lang="en-SG" b="1" dirty="0" smtClean="0">
                <a:solidFill>
                  <a:schemeClr val="tx1"/>
                </a:solidFill>
                <a:latin typeface="Arial" pitchFamily="34" charset="0"/>
                <a:cs typeface="Arial" pitchFamily="34" charset="0"/>
              </a:rPr>
              <a:t> </a:t>
            </a:r>
            <a:r>
              <a:rPr lang="en-SG" b="1" dirty="0" err="1" smtClean="0">
                <a:solidFill>
                  <a:schemeClr val="tx1"/>
                </a:solidFill>
                <a:latin typeface="Arial" pitchFamily="34" charset="0"/>
                <a:cs typeface="Arial" pitchFamily="34" charset="0"/>
              </a:rPr>
              <a:t>Langsir</a:t>
            </a:r>
            <a:r>
              <a:rPr lang="en-SG" b="1" dirty="0" smtClean="0">
                <a:solidFill>
                  <a:schemeClr val="tx1"/>
                </a:solidFill>
                <a:latin typeface="Arial" pitchFamily="34" charset="0"/>
                <a:cs typeface="Arial" pitchFamily="34" charset="0"/>
              </a:rPr>
              <a:t> / </a:t>
            </a:r>
            <a:r>
              <a:rPr lang="en-SG" b="1" dirty="0" err="1" smtClean="0">
                <a:solidFill>
                  <a:schemeClr val="tx1"/>
                </a:solidFill>
                <a:latin typeface="Arial" pitchFamily="34" charset="0"/>
                <a:cs typeface="Arial" pitchFamily="34" charset="0"/>
              </a:rPr>
              <a:t>Tabir</a:t>
            </a:r>
            <a:r>
              <a:rPr lang="en-SG" b="1" dirty="0" smtClean="0">
                <a:solidFill>
                  <a:schemeClr val="tx1"/>
                </a:solidFill>
                <a:latin typeface="Arial" pitchFamily="34" charset="0"/>
                <a:cs typeface="Arial" pitchFamily="34" charset="0"/>
              </a:rPr>
              <a:t> :</a:t>
            </a:r>
          </a:p>
          <a:p>
            <a:pPr marL="0" indent="0" algn="just">
              <a:buNone/>
            </a:pPr>
            <a:endParaRPr lang="en-SG" sz="800" dirty="0" smtClean="0">
              <a:solidFill>
                <a:schemeClr val="tx1"/>
              </a:solidFill>
              <a:latin typeface="Arial" pitchFamily="34" charset="0"/>
              <a:cs typeface="Arial" pitchFamily="34" charset="0"/>
            </a:endParaRPr>
          </a:p>
          <a:p>
            <a:pPr marL="457200" lvl="1" indent="0" algn="just">
              <a:buNone/>
            </a:pPr>
            <a:r>
              <a:rPr lang="en-SG" sz="2400" dirty="0" err="1" smtClean="0">
                <a:solidFill>
                  <a:schemeClr val="tx1"/>
                </a:solidFill>
                <a:latin typeface="Arial" pitchFamily="34" charset="0"/>
                <a:cs typeface="Arial" pitchFamily="34" charset="0"/>
              </a:rPr>
              <a:t>Setiap</a:t>
            </a:r>
            <a:r>
              <a:rPr lang="en-SG" sz="2400" dirty="0" smtClean="0">
                <a:solidFill>
                  <a:schemeClr val="tx1"/>
                </a:solidFill>
                <a:latin typeface="Arial" pitchFamily="34" charset="0"/>
                <a:cs typeface="Arial" pitchFamily="34" charset="0"/>
              </a:rPr>
              <a:t> </a:t>
            </a:r>
            <a:r>
              <a:rPr lang="en-SG" sz="2400" dirty="0" err="1" smtClean="0">
                <a:solidFill>
                  <a:schemeClr val="tx1"/>
                </a:solidFill>
                <a:latin typeface="Arial" pitchFamily="34" charset="0"/>
                <a:cs typeface="Arial" pitchFamily="34" charset="0"/>
              </a:rPr>
              <a:t>pengusaha</a:t>
            </a:r>
            <a:r>
              <a:rPr lang="en-SG" sz="2400" dirty="0" smtClean="0">
                <a:solidFill>
                  <a:schemeClr val="tx1"/>
                </a:solidFill>
                <a:latin typeface="Arial" pitchFamily="34" charset="0"/>
                <a:cs typeface="Arial" pitchFamily="34" charset="0"/>
              </a:rPr>
              <a:t> EKK </a:t>
            </a:r>
            <a:r>
              <a:rPr lang="en-SG" sz="2400" dirty="0" err="1" smtClean="0">
                <a:solidFill>
                  <a:schemeClr val="tx1"/>
                </a:solidFill>
                <a:latin typeface="Arial" pitchFamily="34" charset="0"/>
                <a:cs typeface="Arial" pitchFamily="34" charset="0"/>
              </a:rPr>
              <a:t>khusus</a:t>
            </a:r>
            <a:r>
              <a:rPr lang="en-SG" sz="2400" dirty="0" smtClean="0">
                <a:solidFill>
                  <a:schemeClr val="tx1"/>
                </a:solidFill>
                <a:latin typeface="Arial" pitchFamily="34" charset="0"/>
                <a:cs typeface="Arial" pitchFamily="34" charset="0"/>
              </a:rPr>
              <a:t> </a:t>
            </a:r>
            <a:r>
              <a:rPr lang="en-SG" sz="2400" dirty="0" err="1" smtClean="0">
                <a:solidFill>
                  <a:schemeClr val="tx1"/>
                </a:solidFill>
                <a:latin typeface="Arial" pitchFamily="34" charset="0"/>
                <a:cs typeface="Arial" pitchFamily="34" charset="0"/>
              </a:rPr>
              <a:t>bagi</a:t>
            </a:r>
            <a:r>
              <a:rPr lang="en-SG" sz="2400" dirty="0" smtClean="0">
                <a:solidFill>
                  <a:schemeClr val="tx1"/>
                </a:solidFill>
                <a:latin typeface="Arial" pitchFamily="34" charset="0"/>
                <a:cs typeface="Arial" pitchFamily="34" charset="0"/>
              </a:rPr>
              <a:t> </a:t>
            </a:r>
            <a:r>
              <a:rPr lang="en-SG" sz="2400" b="1" dirty="0" smtClean="0">
                <a:solidFill>
                  <a:schemeClr val="tx1"/>
                </a:solidFill>
                <a:latin typeface="Arial" pitchFamily="34" charset="0"/>
                <a:cs typeface="Arial" pitchFamily="34" charset="0"/>
              </a:rPr>
              <a:t>AKTIVITI URUT (</a:t>
            </a:r>
            <a:r>
              <a:rPr lang="en-SG" sz="2400" b="1" dirty="0" err="1" smtClean="0">
                <a:solidFill>
                  <a:schemeClr val="tx1"/>
                </a:solidFill>
                <a:latin typeface="Arial" pitchFamily="34" charset="0"/>
                <a:cs typeface="Arial" pitchFamily="34" charset="0"/>
              </a:rPr>
              <a:t>bagi</a:t>
            </a:r>
            <a:r>
              <a:rPr lang="en-SG" sz="2400" b="1" dirty="0" smtClean="0">
                <a:solidFill>
                  <a:schemeClr val="tx1"/>
                </a:solidFill>
                <a:latin typeface="Arial" pitchFamily="34" charset="0"/>
                <a:cs typeface="Arial" pitchFamily="34" charset="0"/>
              </a:rPr>
              <a:t> yang </a:t>
            </a:r>
            <a:r>
              <a:rPr lang="en-SG" sz="2400" b="1" dirty="0" err="1" smtClean="0">
                <a:solidFill>
                  <a:schemeClr val="tx1"/>
                </a:solidFill>
                <a:latin typeface="Arial" pitchFamily="34" charset="0"/>
                <a:cs typeface="Arial" pitchFamily="34" charset="0"/>
              </a:rPr>
              <a:t>masih</a:t>
            </a:r>
            <a:r>
              <a:rPr lang="en-SG" sz="2400" b="1" dirty="0" smtClean="0">
                <a:solidFill>
                  <a:schemeClr val="tx1"/>
                </a:solidFill>
                <a:latin typeface="Arial" pitchFamily="34" charset="0"/>
                <a:cs typeface="Arial" pitchFamily="34" charset="0"/>
              </a:rPr>
              <a:t> </a:t>
            </a:r>
            <a:r>
              <a:rPr lang="en-SG" sz="2400" b="1" dirty="0" err="1" smtClean="0">
                <a:solidFill>
                  <a:schemeClr val="tx1"/>
                </a:solidFill>
                <a:latin typeface="Arial" pitchFamily="34" charset="0"/>
                <a:cs typeface="Arial" pitchFamily="34" charset="0"/>
              </a:rPr>
              <a:t>beroperasi</a:t>
            </a:r>
            <a:r>
              <a:rPr lang="en-SG" sz="2400" b="1" dirty="0" smtClean="0">
                <a:solidFill>
                  <a:schemeClr val="tx1"/>
                </a:solidFill>
                <a:latin typeface="Arial" pitchFamily="34" charset="0"/>
                <a:cs typeface="Arial" pitchFamily="34" charset="0"/>
              </a:rPr>
              <a:t> </a:t>
            </a:r>
            <a:r>
              <a:rPr lang="en-SG" sz="2400" b="1" dirty="0" err="1" smtClean="0">
                <a:solidFill>
                  <a:schemeClr val="tx1"/>
                </a:solidFill>
                <a:latin typeface="Arial" pitchFamily="34" charset="0"/>
                <a:cs typeface="Arial" pitchFamily="34" charset="0"/>
              </a:rPr>
              <a:t>sahaja</a:t>
            </a:r>
            <a:r>
              <a:rPr lang="en-SG" sz="2400" b="1" dirty="0" smtClean="0">
                <a:solidFill>
                  <a:schemeClr val="tx1"/>
                </a:solidFill>
                <a:latin typeface="Arial" pitchFamily="34" charset="0"/>
                <a:cs typeface="Arial" pitchFamily="34" charset="0"/>
              </a:rPr>
              <a:t>) </a:t>
            </a:r>
            <a:r>
              <a:rPr lang="en-SG" sz="2400" dirty="0" err="1" smtClean="0">
                <a:solidFill>
                  <a:schemeClr val="tx1"/>
                </a:solidFill>
                <a:latin typeface="Arial" pitchFamily="34" charset="0"/>
                <a:cs typeface="Arial" pitchFamily="34" charset="0"/>
              </a:rPr>
              <a:t>adalah</a:t>
            </a:r>
            <a:r>
              <a:rPr lang="en-SG" sz="2400" dirty="0" smtClean="0">
                <a:solidFill>
                  <a:schemeClr val="tx1"/>
                </a:solidFill>
                <a:latin typeface="Arial" pitchFamily="34" charset="0"/>
                <a:cs typeface="Arial" pitchFamily="34" charset="0"/>
              </a:rPr>
              <a:t> </a:t>
            </a:r>
            <a:r>
              <a:rPr lang="en-SG" sz="2400" dirty="0" err="1" smtClean="0">
                <a:solidFill>
                  <a:schemeClr val="tx1"/>
                </a:solidFill>
                <a:latin typeface="Arial" pitchFamily="34" charset="0"/>
                <a:cs typeface="Arial" pitchFamily="34" charset="0"/>
              </a:rPr>
              <a:t>dimestikan</a:t>
            </a:r>
            <a:r>
              <a:rPr lang="en-SG" sz="2400" dirty="0" smtClean="0">
                <a:solidFill>
                  <a:schemeClr val="tx1"/>
                </a:solidFill>
                <a:latin typeface="Arial" pitchFamily="34" charset="0"/>
                <a:cs typeface="Arial" pitchFamily="34" charset="0"/>
              </a:rPr>
              <a:t> </a:t>
            </a:r>
            <a:r>
              <a:rPr lang="en-SG" sz="2400" dirty="0" err="1">
                <a:solidFill>
                  <a:schemeClr val="tx1"/>
                </a:solidFill>
                <a:latin typeface="Arial" pitchFamily="34" charset="0"/>
                <a:cs typeface="Arial" pitchFamily="34" charset="0"/>
              </a:rPr>
              <a:t>m</a:t>
            </a:r>
            <a:r>
              <a:rPr lang="en-SG" sz="2400" dirty="0" err="1" smtClean="0">
                <a:solidFill>
                  <a:schemeClr val="tx1"/>
                </a:solidFill>
                <a:latin typeface="Arial" pitchFamily="34" charset="0"/>
                <a:cs typeface="Arial" pitchFamily="34" charset="0"/>
              </a:rPr>
              <a:t>emasang</a:t>
            </a:r>
            <a:r>
              <a:rPr lang="en-SG" sz="2400" dirty="0" smtClean="0">
                <a:solidFill>
                  <a:schemeClr val="tx1"/>
                </a:solidFill>
                <a:latin typeface="Arial" pitchFamily="34" charset="0"/>
                <a:cs typeface="Arial" pitchFamily="34" charset="0"/>
              </a:rPr>
              <a:t> </a:t>
            </a:r>
            <a:r>
              <a:rPr lang="en-SG" sz="2400" dirty="0" err="1" smtClean="0">
                <a:solidFill>
                  <a:schemeClr val="tx1"/>
                </a:solidFill>
                <a:latin typeface="Arial" pitchFamily="34" charset="0"/>
                <a:cs typeface="Arial" pitchFamily="34" charset="0"/>
              </a:rPr>
              <a:t>langsir</a:t>
            </a:r>
            <a:r>
              <a:rPr lang="en-SG" sz="2400" dirty="0" smtClean="0">
                <a:solidFill>
                  <a:schemeClr val="tx1"/>
                </a:solidFill>
                <a:latin typeface="Arial" pitchFamily="34" charset="0"/>
                <a:cs typeface="Arial" pitchFamily="34" charset="0"/>
              </a:rPr>
              <a:t> / </a:t>
            </a:r>
            <a:r>
              <a:rPr lang="en-SG" sz="2400" dirty="0" err="1" smtClean="0">
                <a:solidFill>
                  <a:schemeClr val="tx1"/>
                </a:solidFill>
                <a:latin typeface="Arial" pitchFamily="34" charset="0"/>
                <a:cs typeface="Arial" pitchFamily="34" charset="0"/>
              </a:rPr>
              <a:t>tabir</a:t>
            </a:r>
            <a:r>
              <a:rPr lang="en-SG" sz="2400" dirty="0" smtClean="0">
                <a:solidFill>
                  <a:schemeClr val="tx1"/>
                </a:solidFill>
                <a:latin typeface="Arial" pitchFamily="34" charset="0"/>
                <a:cs typeface="Arial" pitchFamily="34" charset="0"/>
              </a:rPr>
              <a:t> </a:t>
            </a:r>
            <a:r>
              <a:rPr lang="en-SG" sz="2400" dirty="0" err="1" smtClean="0">
                <a:solidFill>
                  <a:schemeClr val="tx1"/>
                </a:solidFill>
                <a:latin typeface="Arial" pitchFamily="34" charset="0"/>
                <a:cs typeface="Arial" pitchFamily="34" charset="0"/>
              </a:rPr>
              <a:t>untuk</a:t>
            </a:r>
            <a:r>
              <a:rPr lang="en-SG" sz="2400" dirty="0" smtClean="0">
                <a:solidFill>
                  <a:schemeClr val="tx1"/>
                </a:solidFill>
                <a:latin typeface="Arial" pitchFamily="34" charset="0"/>
                <a:cs typeface="Arial" pitchFamily="34" charset="0"/>
              </a:rPr>
              <a:t> </a:t>
            </a:r>
            <a:r>
              <a:rPr lang="en-SG" sz="2400" dirty="0" err="1" smtClean="0">
                <a:solidFill>
                  <a:schemeClr val="tx1"/>
                </a:solidFill>
                <a:latin typeface="Arial" pitchFamily="34" charset="0"/>
                <a:cs typeface="Arial" pitchFamily="34" charset="0"/>
              </a:rPr>
              <a:t>mengasingkan</a:t>
            </a:r>
            <a:r>
              <a:rPr lang="en-SG" sz="2400" dirty="0" smtClean="0">
                <a:solidFill>
                  <a:schemeClr val="tx1"/>
                </a:solidFill>
                <a:latin typeface="Arial" pitchFamily="34" charset="0"/>
                <a:cs typeface="Arial" pitchFamily="34" charset="0"/>
              </a:rPr>
              <a:t> </a:t>
            </a:r>
            <a:r>
              <a:rPr lang="en-SG" sz="2400" dirty="0" err="1" smtClean="0">
                <a:solidFill>
                  <a:schemeClr val="tx1"/>
                </a:solidFill>
                <a:latin typeface="Arial" pitchFamily="34" charset="0"/>
                <a:cs typeface="Arial" pitchFamily="34" charset="0"/>
              </a:rPr>
              <a:t>katil-katil</a:t>
            </a:r>
            <a:r>
              <a:rPr lang="en-SG" sz="2400" dirty="0" smtClean="0">
                <a:solidFill>
                  <a:schemeClr val="tx1"/>
                </a:solidFill>
                <a:latin typeface="Arial" pitchFamily="34" charset="0"/>
                <a:cs typeface="Arial" pitchFamily="34" charset="0"/>
              </a:rPr>
              <a:t> </a:t>
            </a:r>
            <a:r>
              <a:rPr lang="en-SG" sz="2400" dirty="0" err="1" smtClean="0">
                <a:solidFill>
                  <a:schemeClr val="tx1"/>
                </a:solidFill>
                <a:latin typeface="Arial" pitchFamily="34" charset="0"/>
                <a:cs typeface="Arial" pitchFamily="34" charset="0"/>
              </a:rPr>
              <a:t>urut</a:t>
            </a:r>
            <a:r>
              <a:rPr lang="en-SG" sz="2400" dirty="0" smtClean="0">
                <a:solidFill>
                  <a:schemeClr val="tx1"/>
                </a:solidFill>
                <a:latin typeface="Arial" pitchFamily="34" charset="0"/>
                <a:cs typeface="Arial" pitchFamily="34" charset="0"/>
              </a:rPr>
              <a:t> </a:t>
            </a:r>
            <a:r>
              <a:rPr lang="en-SG" sz="2400" dirty="0" err="1" smtClean="0">
                <a:solidFill>
                  <a:schemeClr val="tx1"/>
                </a:solidFill>
                <a:latin typeface="Arial" pitchFamily="34" charset="0"/>
                <a:cs typeface="Arial" pitchFamily="34" charset="0"/>
              </a:rPr>
              <a:t>dengan</a:t>
            </a:r>
            <a:r>
              <a:rPr lang="en-SG" sz="2400" dirty="0" smtClean="0">
                <a:solidFill>
                  <a:schemeClr val="tx1"/>
                </a:solidFill>
                <a:latin typeface="Arial" pitchFamily="34" charset="0"/>
                <a:cs typeface="Arial" pitchFamily="34" charset="0"/>
              </a:rPr>
              <a:t> </a:t>
            </a:r>
            <a:r>
              <a:rPr lang="en-SG" sz="2400" dirty="0" err="1" smtClean="0">
                <a:solidFill>
                  <a:schemeClr val="tx1"/>
                </a:solidFill>
                <a:latin typeface="Arial" pitchFamily="34" charset="0"/>
                <a:cs typeface="Arial" pitchFamily="34" charset="0"/>
              </a:rPr>
              <a:t>tidak</a:t>
            </a:r>
            <a:r>
              <a:rPr lang="en-SG" sz="2400" dirty="0" smtClean="0">
                <a:solidFill>
                  <a:schemeClr val="tx1"/>
                </a:solidFill>
                <a:latin typeface="Arial" pitchFamily="34" charset="0"/>
                <a:cs typeface="Arial" pitchFamily="34" charset="0"/>
              </a:rPr>
              <a:t> </a:t>
            </a:r>
            <a:r>
              <a:rPr lang="en-SG" sz="2400" dirty="0" err="1" smtClean="0">
                <a:solidFill>
                  <a:schemeClr val="tx1"/>
                </a:solidFill>
                <a:latin typeface="Arial" pitchFamily="34" charset="0"/>
                <a:cs typeface="Arial" pitchFamily="34" charset="0"/>
              </a:rPr>
              <a:t>kurang</a:t>
            </a:r>
            <a:r>
              <a:rPr lang="en-SG" sz="2400" dirty="0" smtClean="0">
                <a:solidFill>
                  <a:schemeClr val="tx1"/>
                </a:solidFill>
                <a:latin typeface="Arial" pitchFamily="34" charset="0"/>
                <a:cs typeface="Arial" pitchFamily="34" charset="0"/>
              </a:rPr>
              <a:t> </a:t>
            </a:r>
            <a:r>
              <a:rPr lang="en-SG" sz="2400" dirty="0" err="1" smtClean="0">
                <a:solidFill>
                  <a:schemeClr val="tx1"/>
                </a:solidFill>
                <a:latin typeface="Arial" pitchFamily="34" charset="0"/>
                <a:cs typeface="Arial" pitchFamily="34" charset="0"/>
              </a:rPr>
              <a:t>atau</a:t>
            </a:r>
            <a:r>
              <a:rPr lang="en-SG" sz="2400" dirty="0" smtClean="0">
                <a:solidFill>
                  <a:schemeClr val="tx1"/>
                </a:solidFill>
                <a:latin typeface="Arial" pitchFamily="34" charset="0"/>
                <a:cs typeface="Arial" pitchFamily="34" charset="0"/>
              </a:rPr>
              <a:t> </a:t>
            </a:r>
            <a:r>
              <a:rPr lang="en-SG" sz="2400" dirty="0" err="1" smtClean="0">
                <a:solidFill>
                  <a:schemeClr val="tx1"/>
                </a:solidFill>
                <a:latin typeface="Arial" pitchFamily="34" charset="0"/>
                <a:cs typeface="Arial" pitchFamily="34" charset="0"/>
              </a:rPr>
              <a:t>melebihi</a:t>
            </a:r>
            <a:r>
              <a:rPr lang="en-SG" sz="2400" dirty="0" smtClean="0">
                <a:solidFill>
                  <a:schemeClr val="tx1"/>
                </a:solidFill>
                <a:latin typeface="Arial" pitchFamily="34" charset="0"/>
                <a:cs typeface="Arial" pitchFamily="34" charset="0"/>
              </a:rPr>
              <a:t> 2 meter </a:t>
            </a:r>
            <a:r>
              <a:rPr lang="en-SG" sz="2400" dirty="0" err="1" smtClean="0">
                <a:solidFill>
                  <a:schemeClr val="tx1"/>
                </a:solidFill>
                <a:latin typeface="Arial" pitchFamily="34" charset="0"/>
                <a:cs typeface="Arial" pitchFamily="34" charset="0"/>
              </a:rPr>
              <a:t>tinggi</a:t>
            </a:r>
            <a:r>
              <a:rPr lang="en-SG" sz="2400" dirty="0" smtClean="0">
                <a:solidFill>
                  <a:schemeClr val="tx1"/>
                </a:solidFill>
                <a:latin typeface="Arial" pitchFamily="34" charset="0"/>
                <a:cs typeface="Arial" pitchFamily="34" charset="0"/>
              </a:rPr>
              <a:t> </a:t>
            </a:r>
            <a:r>
              <a:rPr lang="en-SG" sz="2400" dirty="0" err="1" smtClean="0">
                <a:solidFill>
                  <a:schemeClr val="tx1"/>
                </a:solidFill>
                <a:latin typeface="Arial" pitchFamily="34" charset="0"/>
                <a:cs typeface="Arial" pitchFamily="34" charset="0"/>
              </a:rPr>
              <a:t>dari</a:t>
            </a:r>
            <a:r>
              <a:rPr lang="en-SG" sz="2400" dirty="0" smtClean="0">
                <a:solidFill>
                  <a:schemeClr val="tx1"/>
                </a:solidFill>
                <a:latin typeface="Arial" pitchFamily="34" charset="0"/>
                <a:cs typeface="Arial" pitchFamily="34" charset="0"/>
              </a:rPr>
              <a:t> </a:t>
            </a:r>
            <a:r>
              <a:rPr lang="en-SG" sz="2400" dirty="0" err="1" smtClean="0">
                <a:solidFill>
                  <a:schemeClr val="tx1"/>
                </a:solidFill>
                <a:latin typeface="Arial" pitchFamily="34" charset="0"/>
                <a:cs typeface="Arial" pitchFamily="34" charset="0"/>
              </a:rPr>
              <a:t>lantai</a:t>
            </a:r>
            <a:r>
              <a:rPr lang="en-SG" sz="2400" dirty="0" smtClean="0">
                <a:solidFill>
                  <a:schemeClr val="tx1"/>
                </a:solidFill>
                <a:latin typeface="Arial" pitchFamily="34" charset="0"/>
                <a:cs typeface="Arial" pitchFamily="34" charset="0"/>
              </a:rPr>
              <a:t>. </a:t>
            </a:r>
          </a:p>
          <a:p>
            <a:pPr marL="898525" lvl="1" indent="-441325" algn="just">
              <a:buNone/>
            </a:pPr>
            <a:endParaRPr lang="en-SG" sz="2400" dirty="0">
              <a:solidFill>
                <a:schemeClr val="tx1"/>
              </a:solidFill>
              <a:latin typeface="Arial" pitchFamily="34" charset="0"/>
              <a:cs typeface="Arial" pitchFamily="34" charset="0"/>
            </a:endParaRPr>
          </a:p>
          <a:p>
            <a:pPr marL="457200" lvl="1" indent="0" algn="just">
              <a:buNone/>
            </a:pPr>
            <a:r>
              <a:rPr lang="en-SG" sz="2400" dirty="0" err="1" smtClean="0">
                <a:solidFill>
                  <a:schemeClr val="tx1"/>
                </a:solidFill>
                <a:latin typeface="Arial" pitchFamily="34" charset="0"/>
                <a:cs typeface="Arial" pitchFamily="34" charset="0"/>
              </a:rPr>
              <a:t>Pintu</a:t>
            </a:r>
            <a:r>
              <a:rPr lang="en-SG" sz="2400" dirty="0" smtClean="0">
                <a:solidFill>
                  <a:schemeClr val="tx1"/>
                </a:solidFill>
                <a:latin typeface="Arial" pitchFamily="34" charset="0"/>
                <a:cs typeface="Arial" pitchFamily="34" charset="0"/>
              </a:rPr>
              <a:t> </a:t>
            </a:r>
            <a:r>
              <a:rPr lang="en-SG" sz="2400" dirty="0" err="1" smtClean="0">
                <a:solidFill>
                  <a:schemeClr val="tx1"/>
                </a:solidFill>
                <a:latin typeface="Arial" pitchFamily="34" charset="0"/>
                <a:cs typeface="Arial" pitchFamily="34" charset="0"/>
              </a:rPr>
              <a:t>mana-mana</a:t>
            </a:r>
            <a:r>
              <a:rPr lang="en-SG" sz="2400" dirty="0" smtClean="0">
                <a:solidFill>
                  <a:schemeClr val="tx1"/>
                </a:solidFill>
                <a:latin typeface="Arial" pitchFamily="34" charset="0"/>
                <a:cs typeface="Arial" pitchFamily="34" charset="0"/>
              </a:rPr>
              <a:t> </a:t>
            </a:r>
            <a:r>
              <a:rPr lang="en-SG" sz="2400" dirty="0" err="1" smtClean="0">
                <a:solidFill>
                  <a:schemeClr val="tx1"/>
                </a:solidFill>
                <a:latin typeface="Arial" pitchFamily="34" charset="0"/>
                <a:cs typeface="Arial" pitchFamily="34" charset="0"/>
              </a:rPr>
              <a:t>tempat</a:t>
            </a:r>
            <a:r>
              <a:rPr lang="en-SG" sz="2400" dirty="0" smtClean="0">
                <a:solidFill>
                  <a:schemeClr val="tx1"/>
                </a:solidFill>
                <a:latin typeface="Arial" pitchFamily="34" charset="0"/>
                <a:cs typeface="Arial" pitchFamily="34" charset="0"/>
              </a:rPr>
              <a:t> di </a:t>
            </a:r>
            <a:r>
              <a:rPr lang="en-SG" sz="2400" dirty="0" err="1" smtClean="0">
                <a:solidFill>
                  <a:schemeClr val="tx1"/>
                </a:solidFill>
                <a:latin typeface="Arial" pitchFamily="34" charset="0"/>
                <a:cs typeface="Arial" pitchFamily="34" charset="0"/>
              </a:rPr>
              <a:t>mana</a:t>
            </a:r>
            <a:r>
              <a:rPr lang="en-SG" sz="2400" dirty="0" smtClean="0">
                <a:solidFill>
                  <a:schemeClr val="tx1"/>
                </a:solidFill>
                <a:latin typeface="Arial" pitchFamily="34" charset="0"/>
                <a:cs typeface="Arial" pitchFamily="34" charset="0"/>
              </a:rPr>
              <a:t> </a:t>
            </a:r>
            <a:r>
              <a:rPr lang="en-SG" sz="2400" dirty="0" err="1" smtClean="0">
                <a:solidFill>
                  <a:schemeClr val="tx1"/>
                </a:solidFill>
                <a:latin typeface="Arial" pitchFamily="34" charset="0"/>
                <a:cs typeface="Arial" pitchFamily="34" charset="0"/>
              </a:rPr>
              <a:t>perkhidmatan</a:t>
            </a:r>
            <a:r>
              <a:rPr lang="en-SG" sz="2400" dirty="0" smtClean="0">
                <a:solidFill>
                  <a:schemeClr val="tx1"/>
                </a:solidFill>
                <a:latin typeface="Arial" pitchFamily="34" charset="0"/>
                <a:cs typeface="Arial" pitchFamily="34" charset="0"/>
              </a:rPr>
              <a:t> </a:t>
            </a:r>
            <a:r>
              <a:rPr lang="en-SG" sz="2400" dirty="0" err="1" smtClean="0">
                <a:solidFill>
                  <a:schemeClr val="tx1"/>
                </a:solidFill>
                <a:latin typeface="Arial" pitchFamily="34" charset="0"/>
                <a:cs typeface="Arial" pitchFamily="34" charset="0"/>
              </a:rPr>
              <a:t>diberikan</a:t>
            </a:r>
            <a:r>
              <a:rPr lang="en-SG" sz="2400" dirty="0" smtClean="0">
                <a:solidFill>
                  <a:schemeClr val="tx1"/>
                </a:solidFill>
                <a:latin typeface="Arial" pitchFamily="34" charset="0"/>
                <a:cs typeface="Arial" pitchFamily="34" charset="0"/>
              </a:rPr>
              <a:t> </a:t>
            </a:r>
            <a:r>
              <a:rPr lang="en-SG" sz="2400" dirty="0" err="1" smtClean="0">
                <a:solidFill>
                  <a:schemeClr val="tx1"/>
                </a:solidFill>
                <a:latin typeface="Arial" pitchFamily="34" charset="0"/>
                <a:cs typeface="Arial" pitchFamily="34" charset="0"/>
              </a:rPr>
              <a:t>atau</a:t>
            </a:r>
            <a:r>
              <a:rPr lang="en-SG" sz="2400" dirty="0" smtClean="0">
                <a:solidFill>
                  <a:schemeClr val="tx1"/>
                </a:solidFill>
                <a:latin typeface="Arial" pitchFamily="34" charset="0"/>
                <a:cs typeface="Arial" pitchFamily="34" charset="0"/>
              </a:rPr>
              <a:t> </a:t>
            </a:r>
            <a:r>
              <a:rPr lang="en-SG" sz="2400" dirty="0" err="1" smtClean="0">
                <a:solidFill>
                  <a:schemeClr val="tx1"/>
                </a:solidFill>
                <a:latin typeface="Arial" pitchFamily="34" charset="0"/>
                <a:cs typeface="Arial" pitchFamily="34" charset="0"/>
              </a:rPr>
              <a:t>kemudahan</a:t>
            </a:r>
            <a:r>
              <a:rPr lang="en-SG" sz="2400" dirty="0" smtClean="0">
                <a:solidFill>
                  <a:schemeClr val="tx1"/>
                </a:solidFill>
                <a:latin typeface="Arial" pitchFamily="34" charset="0"/>
                <a:cs typeface="Arial" pitchFamily="34" charset="0"/>
              </a:rPr>
              <a:t> </a:t>
            </a:r>
            <a:r>
              <a:rPr lang="en-SG" sz="2400" dirty="0" err="1" smtClean="0">
                <a:solidFill>
                  <a:schemeClr val="tx1"/>
                </a:solidFill>
                <a:latin typeface="Arial" pitchFamily="34" charset="0"/>
                <a:cs typeface="Arial" pitchFamily="34" charset="0"/>
              </a:rPr>
              <a:t>disediakan</a:t>
            </a:r>
            <a:r>
              <a:rPr lang="en-SG" sz="2400" dirty="0" smtClean="0">
                <a:solidFill>
                  <a:schemeClr val="tx1"/>
                </a:solidFill>
                <a:latin typeface="Arial" pitchFamily="34" charset="0"/>
                <a:cs typeface="Arial" pitchFamily="34" charset="0"/>
              </a:rPr>
              <a:t> </a:t>
            </a:r>
            <a:r>
              <a:rPr lang="en-SG" sz="2400" b="1" dirty="0" err="1" smtClean="0">
                <a:solidFill>
                  <a:schemeClr val="tx1"/>
                </a:solidFill>
                <a:latin typeface="Arial" pitchFamily="34" charset="0"/>
                <a:cs typeface="Arial" pitchFamily="34" charset="0"/>
              </a:rPr>
              <a:t>ti</a:t>
            </a:r>
            <a:r>
              <a:rPr lang="en-US" sz="2400" b="1" dirty="0" err="1" smtClean="0">
                <a:solidFill>
                  <a:schemeClr val="tx1"/>
                </a:solidFill>
                <a:latin typeface="Arial" pitchFamily="34" charset="0"/>
                <a:cs typeface="Arial" pitchFamily="34" charset="0"/>
              </a:rPr>
              <a:t>dak</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boleh</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dikunci</a:t>
            </a:r>
            <a:r>
              <a:rPr lang="en-US" sz="2400" b="1" dirty="0" smtClean="0">
                <a:solidFill>
                  <a:schemeClr val="tx1"/>
                </a:solidFill>
                <a:latin typeface="Arial" pitchFamily="34" charset="0"/>
                <a:cs typeface="Arial" pitchFamily="34" charset="0"/>
              </a:rPr>
              <a:t>.</a:t>
            </a:r>
          </a:p>
          <a:p>
            <a:pPr marL="0" indent="0" algn="just">
              <a:buNone/>
            </a:pPr>
            <a:r>
              <a:rPr lang="en-SG" dirty="0" smtClean="0">
                <a:solidFill>
                  <a:schemeClr val="tx1"/>
                </a:solidFill>
                <a:latin typeface="Arial" pitchFamily="34" charset="0"/>
                <a:cs typeface="Arial" pitchFamily="34" charset="0"/>
              </a:rPr>
              <a:t>         </a:t>
            </a:r>
            <a:endParaRPr lang="en-SG"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353621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sz="4000" b="1" dirty="0">
                <a:effectLst>
                  <a:outerShdw blurRad="38100" dist="38100" dir="2700000" algn="tl">
                    <a:srgbClr val="000000">
                      <a:alpha val="43137"/>
                    </a:srgbClr>
                  </a:outerShdw>
                </a:effectLst>
                <a:latin typeface="+mj-lt"/>
              </a:rPr>
              <a:t>PERINTAH ESTABLISMEN </a:t>
            </a:r>
            <a:r>
              <a:rPr lang="en-SG" sz="4000" b="1" dirty="0" smtClean="0">
                <a:effectLst>
                  <a:outerShdw blurRad="38100" dist="38100" dir="2700000" algn="tl">
                    <a:srgbClr val="000000">
                      <a:alpha val="43137"/>
                    </a:srgbClr>
                  </a:outerShdw>
                </a:effectLst>
                <a:latin typeface="+mj-lt"/>
              </a:rPr>
              <a:t/>
            </a:r>
            <a:br>
              <a:rPr lang="en-SG" sz="4000" b="1" dirty="0" smtClean="0">
                <a:effectLst>
                  <a:outerShdw blurRad="38100" dist="38100" dir="2700000" algn="tl">
                    <a:srgbClr val="000000">
                      <a:alpha val="43137"/>
                    </a:srgbClr>
                  </a:outerShdw>
                </a:effectLst>
                <a:latin typeface="+mj-lt"/>
              </a:rPr>
            </a:br>
            <a:r>
              <a:rPr lang="en-SG" sz="4000" b="1" dirty="0" smtClean="0">
                <a:effectLst>
                  <a:outerShdw blurRad="38100" dist="38100" dir="2700000" algn="tl">
                    <a:srgbClr val="000000">
                      <a:alpha val="43137"/>
                    </a:srgbClr>
                  </a:outerShdw>
                </a:effectLst>
                <a:latin typeface="+mj-lt"/>
              </a:rPr>
              <a:t>KECANTIKAN </a:t>
            </a:r>
            <a:r>
              <a:rPr lang="en-SG" sz="4000" b="1" dirty="0">
                <a:effectLst>
                  <a:outerShdw blurRad="38100" dist="38100" dir="2700000" algn="tl">
                    <a:srgbClr val="000000">
                      <a:alpha val="43137"/>
                    </a:srgbClr>
                  </a:outerShdw>
                </a:effectLst>
                <a:latin typeface="+mj-lt"/>
              </a:rPr>
              <a:t>DAN KESIHATAN, 2016 (EKK)</a:t>
            </a:r>
            <a:endParaRPr lang="en-SG" sz="4000" dirty="0">
              <a:latin typeface="+mj-lt"/>
            </a:endParaRPr>
          </a:p>
        </p:txBody>
      </p:sp>
      <p:sp>
        <p:nvSpPr>
          <p:cNvPr id="3" name="Content Placeholder 2"/>
          <p:cNvSpPr>
            <a:spLocks noGrp="1"/>
          </p:cNvSpPr>
          <p:nvPr>
            <p:ph idx="1"/>
          </p:nvPr>
        </p:nvSpPr>
        <p:spPr>
          <a:xfrm>
            <a:off x="688428" y="1820919"/>
            <a:ext cx="10972800" cy="4525963"/>
          </a:xfrm>
        </p:spPr>
        <p:txBody>
          <a:bodyPr>
            <a:noAutofit/>
          </a:bodyPr>
          <a:lstStyle/>
          <a:p>
            <a:pPr lvl="1">
              <a:buFont typeface="Arial" pitchFamily="34" charset="0"/>
              <a:buChar char="•"/>
              <a:tabLst>
                <a:tab pos="441325" algn="l"/>
              </a:tabLst>
            </a:pPr>
            <a:r>
              <a:rPr lang="en-SG" sz="2800" b="1" dirty="0" smtClean="0">
                <a:solidFill>
                  <a:schemeClr val="tx1"/>
                </a:solidFill>
                <a:latin typeface="Arial" pitchFamily="34" charset="0"/>
                <a:cs typeface="Arial" pitchFamily="34" charset="0"/>
              </a:rPr>
              <a:t> </a:t>
            </a:r>
            <a:r>
              <a:rPr lang="en-SG" sz="2800" b="1" dirty="0" err="1" smtClean="0">
                <a:solidFill>
                  <a:schemeClr val="tx1"/>
                </a:solidFill>
                <a:latin typeface="Arial" pitchFamily="34" charset="0"/>
                <a:cs typeface="Arial" pitchFamily="34" charset="0"/>
              </a:rPr>
              <a:t>Bilik</a:t>
            </a:r>
            <a:r>
              <a:rPr lang="en-SG" sz="2800" b="1" dirty="0" smtClean="0">
                <a:solidFill>
                  <a:schemeClr val="tx1"/>
                </a:solidFill>
                <a:latin typeface="Arial" pitchFamily="34" charset="0"/>
                <a:cs typeface="Arial" pitchFamily="34" charset="0"/>
              </a:rPr>
              <a:t> </a:t>
            </a:r>
            <a:r>
              <a:rPr lang="en-SG" sz="2800" b="1" dirty="0" err="1" smtClean="0">
                <a:solidFill>
                  <a:schemeClr val="tx1"/>
                </a:solidFill>
                <a:latin typeface="Arial" pitchFamily="34" charset="0"/>
                <a:cs typeface="Arial" pitchFamily="34" charset="0"/>
              </a:rPr>
              <a:t>salin</a:t>
            </a:r>
            <a:r>
              <a:rPr lang="en-SG" sz="2800" b="1" dirty="0" smtClean="0">
                <a:solidFill>
                  <a:schemeClr val="tx1"/>
                </a:solidFill>
                <a:latin typeface="Arial" pitchFamily="34" charset="0"/>
                <a:cs typeface="Arial" pitchFamily="34" charset="0"/>
              </a:rPr>
              <a:t> </a:t>
            </a:r>
            <a:r>
              <a:rPr lang="en-SG" sz="2800" b="1" dirty="0" err="1" smtClean="0">
                <a:solidFill>
                  <a:schemeClr val="tx1"/>
                </a:solidFill>
                <a:latin typeface="Arial" pitchFamily="34" charset="0"/>
                <a:cs typeface="Arial" pitchFamily="34" charset="0"/>
              </a:rPr>
              <a:t>pakaian</a:t>
            </a:r>
            <a:r>
              <a:rPr lang="en-SG" sz="2800" b="1" dirty="0" smtClean="0">
                <a:solidFill>
                  <a:schemeClr val="tx1"/>
                </a:solidFill>
                <a:latin typeface="Arial" pitchFamily="34" charset="0"/>
                <a:cs typeface="Arial" pitchFamily="34" charset="0"/>
              </a:rPr>
              <a:t> yang </a:t>
            </a:r>
            <a:r>
              <a:rPr lang="en-SG" sz="2800" b="1" dirty="0" err="1" smtClean="0">
                <a:solidFill>
                  <a:schemeClr val="tx1"/>
                </a:solidFill>
                <a:latin typeface="Arial" pitchFamily="34" charset="0"/>
                <a:cs typeface="Arial" pitchFamily="34" charset="0"/>
              </a:rPr>
              <a:t>berasingan</a:t>
            </a:r>
            <a:r>
              <a:rPr lang="en-SG" sz="2800" b="1" dirty="0" smtClean="0">
                <a:solidFill>
                  <a:schemeClr val="tx1"/>
                </a:solidFill>
                <a:latin typeface="Arial" pitchFamily="34" charset="0"/>
                <a:cs typeface="Arial" pitchFamily="34" charset="0"/>
              </a:rPr>
              <a:t>:</a:t>
            </a:r>
          </a:p>
          <a:p>
            <a:pPr marL="0" indent="0">
              <a:buNone/>
            </a:pPr>
            <a:endParaRPr lang="en-SG" sz="2800" dirty="0" smtClean="0">
              <a:solidFill>
                <a:schemeClr val="tx1"/>
              </a:solidFill>
              <a:latin typeface="Arial" pitchFamily="34" charset="0"/>
              <a:cs typeface="Arial" pitchFamily="34" charset="0"/>
            </a:endParaRPr>
          </a:p>
          <a:p>
            <a:pPr marL="898525" lvl="1" indent="-441325" algn="just">
              <a:buNone/>
            </a:pPr>
            <a:r>
              <a:rPr lang="en-SG"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Memastikan</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terdapat</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ruang</a:t>
            </a:r>
            <a:r>
              <a:rPr lang="en-US" sz="2800" dirty="0" smtClean="0">
                <a:solidFill>
                  <a:schemeClr val="tx1"/>
                </a:solidFill>
                <a:latin typeface="Arial" pitchFamily="34" charset="0"/>
                <a:cs typeface="Arial" pitchFamily="34" charset="0"/>
              </a:rPr>
              <a:t> yang </a:t>
            </a:r>
            <a:r>
              <a:rPr lang="en-US" sz="2800" dirty="0" err="1" smtClean="0">
                <a:solidFill>
                  <a:schemeClr val="tx1"/>
                </a:solidFill>
                <a:latin typeface="Arial" pitchFamily="34" charset="0"/>
                <a:cs typeface="Arial" pitchFamily="34" charset="0"/>
              </a:rPr>
              <a:t>sepatutnya</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dan</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berasingan</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untuk</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bersalin</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pakaian</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bagi</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pelanggan</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lelaki</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dan</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perempuan</a:t>
            </a:r>
            <a:r>
              <a:rPr lang="en-US" sz="2800" b="1" dirty="0" smtClean="0">
                <a:solidFill>
                  <a:schemeClr val="tx1"/>
                </a:solidFill>
                <a:latin typeface="Arial" pitchFamily="34" charset="0"/>
                <a:cs typeface="Arial" pitchFamily="34" charset="0"/>
              </a:rPr>
              <a:t>.</a:t>
            </a:r>
            <a:endParaRPr lang="en-SG" sz="2800" b="1" dirty="0" smtClean="0">
              <a:solidFill>
                <a:schemeClr val="tx1"/>
              </a:solidFill>
              <a:latin typeface="Arial" pitchFamily="34" charset="0"/>
              <a:cs typeface="Arial" pitchFamily="34" charset="0"/>
            </a:endParaRPr>
          </a:p>
          <a:p>
            <a:pPr marL="457200" lvl="1" indent="0">
              <a:buNone/>
            </a:pPr>
            <a:endParaRPr lang="en-SG" sz="2800" dirty="0" smtClean="0">
              <a:solidFill>
                <a:schemeClr val="tx1"/>
              </a:solidFill>
              <a:latin typeface="Arial" pitchFamily="34" charset="0"/>
              <a:cs typeface="Arial" pitchFamily="34" charset="0"/>
            </a:endParaRPr>
          </a:p>
          <a:p>
            <a:pPr lvl="1">
              <a:buFont typeface="Arial" pitchFamily="34" charset="0"/>
              <a:buChar char="•"/>
            </a:pPr>
            <a:r>
              <a:rPr lang="en-SG" sz="2800" b="1" dirty="0">
                <a:solidFill>
                  <a:schemeClr val="tx1"/>
                </a:solidFill>
                <a:latin typeface="Arial" pitchFamily="34" charset="0"/>
                <a:cs typeface="Arial" pitchFamily="34" charset="0"/>
              </a:rPr>
              <a:t> </a:t>
            </a:r>
            <a:r>
              <a:rPr lang="en-SG" sz="2800" b="1" dirty="0" err="1" smtClean="0">
                <a:solidFill>
                  <a:schemeClr val="tx1"/>
                </a:solidFill>
                <a:latin typeface="Arial" pitchFamily="34" charset="0"/>
                <a:cs typeface="Arial" pitchFamily="34" charset="0"/>
              </a:rPr>
              <a:t>Produk</a:t>
            </a:r>
            <a:r>
              <a:rPr lang="en-SG" sz="2800" b="1" dirty="0" smtClean="0">
                <a:solidFill>
                  <a:schemeClr val="tx1"/>
                </a:solidFill>
                <a:latin typeface="Arial" pitchFamily="34" charset="0"/>
                <a:cs typeface="Arial" pitchFamily="34" charset="0"/>
              </a:rPr>
              <a:t> </a:t>
            </a:r>
            <a:r>
              <a:rPr lang="en-SG" sz="2800" b="1" dirty="0" err="1" smtClean="0">
                <a:solidFill>
                  <a:schemeClr val="tx1"/>
                </a:solidFill>
                <a:latin typeface="Arial" pitchFamily="34" charset="0"/>
                <a:cs typeface="Arial" pitchFamily="34" charset="0"/>
              </a:rPr>
              <a:t>pengiklanan</a:t>
            </a:r>
            <a:r>
              <a:rPr lang="en-SG" sz="2800" b="1" dirty="0" smtClean="0">
                <a:solidFill>
                  <a:schemeClr val="tx1"/>
                </a:solidFill>
                <a:latin typeface="Arial" pitchFamily="34" charset="0"/>
                <a:cs typeface="Arial" pitchFamily="34" charset="0"/>
              </a:rPr>
              <a:t>:</a:t>
            </a:r>
          </a:p>
          <a:p>
            <a:pPr marL="457200" lvl="1" indent="0">
              <a:buNone/>
            </a:pPr>
            <a:endParaRPr lang="en-SG" sz="900" dirty="0">
              <a:solidFill>
                <a:schemeClr val="tx1"/>
              </a:solidFill>
              <a:latin typeface="Arial" pitchFamily="34" charset="0"/>
              <a:cs typeface="Arial" pitchFamily="34" charset="0"/>
            </a:endParaRPr>
          </a:p>
          <a:p>
            <a:pPr marL="898525" lvl="1" indent="-441325">
              <a:buNone/>
            </a:pPr>
            <a:r>
              <a:rPr lang="en-SG" sz="2800" dirty="0" smtClean="0">
                <a:solidFill>
                  <a:schemeClr val="tx1"/>
                </a:solidFill>
                <a:latin typeface="Arial" pitchFamily="34" charset="0"/>
                <a:cs typeface="Arial" pitchFamily="34" charset="0"/>
              </a:rPr>
              <a:t>	</a:t>
            </a:r>
            <a:r>
              <a:rPr lang="en-SG" sz="2800" b="1" dirty="0" smtClean="0">
                <a:solidFill>
                  <a:schemeClr val="tx1"/>
                </a:solidFill>
                <a:latin typeface="Arial" pitchFamily="34" charset="0"/>
                <a:cs typeface="Arial" pitchFamily="34" charset="0"/>
              </a:rPr>
              <a:t>TIDAK</a:t>
            </a:r>
            <a:r>
              <a:rPr lang="en-SG" sz="2800" dirty="0" smtClean="0">
                <a:solidFill>
                  <a:schemeClr val="tx1"/>
                </a:solidFill>
                <a:latin typeface="Arial" pitchFamily="34" charset="0"/>
                <a:cs typeface="Arial" pitchFamily="34" charset="0"/>
              </a:rPr>
              <a:t> </a:t>
            </a:r>
            <a:r>
              <a:rPr lang="en-SG" sz="2800" dirty="0" err="1">
                <a:solidFill>
                  <a:schemeClr val="tx1"/>
                </a:solidFill>
                <a:latin typeface="Arial" pitchFamily="34" charset="0"/>
                <a:cs typeface="Arial" pitchFamily="34" charset="0"/>
              </a:rPr>
              <a:t>m</a:t>
            </a:r>
            <a:r>
              <a:rPr lang="en-SG" sz="2800" dirty="0" err="1" smtClean="0">
                <a:solidFill>
                  <a:schemeClr val="tx1"/>
                </a:solidFill>
                <a:latin typeface="Arial" pitchFamily="34" charset="0"/>
                <a:cs typeface="Arial" pitchFamily="34" charset="0"/>
              </a:rPr>
              <a:t>empamerkan</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apa-apa</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fotograf</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gambar</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barang</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atau</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benda</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lucah</a:t>
            </a:r>
            <a:r>
              <a:rPr lang="en-SG" sz="2800" dirty="0" smtClean="0">
                <a:solidFill>
                  <a:schemeClr val="tx1"/>
                </a:solidFill>
                <a:latin typeface="Arial" pitchFamily="34" charset="0"/>
                <a:cs typeface="Arial" pitchFamily="34" charset="0"/>
              </a:rPr>
              <a:t> di </a:t>
            </a:r>
            <a:r>
              <a:rPr lang="en-SG" sz="2800" dirty="0" err="1" smtClean="0">
                <a:solidFill>
                  <a:schemeClr val="tx1"/>
                </a:solidFill>
                <a:latin typeface="Arial" pitchFamily="34" charset="0"/>
                <a:cs typeface="Arial" pitchFamily="34" charset="0"/>
              </a:rPr>
              <a:t>dalam</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pusat</a:t>
            </a:r>
            <a:r>
              <a:rPr lang="en-SG" sz="2800" dirty="0" smtClean="0">
                <a:solidFill>
                  <a:schemeClr val="tx1"/>
                </a:solidFill>
                <a:latin typeface="Arial" pitchFamily="34" charset="0"/>
                <a:cs typeface="Arial" pitchFamily="34" charset="0"/>
              </a:rPr>
              <a:t> EKK.</a:t>
            </a:r>
          </a:p>
          <a:p>
            <a:pPr marL="0" indent="0">
              <a:buNone/>
            </a:pPr>
            <a:r>
              <a:rPr lang="en-SG" sz="2800" dirty="0">
                <a:solidFill>
                  <a:schemeClr val="tx1"/>
                </a:solidFill>
                <a:latin typeface="Arial" pitchFamily="34" charset="0"/>
                <a:cs typeface="Arial" pitchFamily="34" charset="0"/>
              </a:rPr>
              <a:t> </a:t>
            </a:r>
            <a:r>
              <a:rPr lang="en-SG" sz="2800" dirty="0" smtClean="0">
                <a:solidFill>
                  <a:schemeClr val="tx1"/>
                </a:solidFill>
                <a:latin typeface="Arial" pitchFamily="34" charset="0"/>
                <a:cs typeface="Arial" pitchFamily="34" charset="0"/>
              </a:rPr>
              <a:t>        </a:t>
            </a:r>
            <a:endParaRPr lang="en-SG"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97095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sz="4000" b="1" dirty="0">
                <a:solidFill>
                  <a:srgbClr val="2F5897"/>
                </a:solidFill>
                <a:effectLst>
                  <a:outerShdw blurRad="38100" dist="38100" dir="2700000" algn="tl">
                    <a:srgbClr val="000000">
                      <a:alpha val="43137"/>
                    </a:srgbClr>
                  </a:outerShdw>
                </a:effectLst>
                <a:latin typeface="Century Gothic"/>
              </a:rPr>
              <a:t>PERINTAH ESTABLISMEN </a:t>
            </a:r>
            <a:r>
              <a:rPr lang="en-SG" sz="4000" b="1" dirty="0" smtClean="0">
                <a:solidFill>
                  <a:srgbClr val="2F5897"/>
                </a:solidFill>
                <a:effectLst>
                  <a:outerShdw blurRad="38100" dist="38100" dir="2700000" algn="tl">
                    <a:srgbClr val="000000">
                      <a:alpha val="43137"/>
                    </a:srgbClr>
                  </a:outerShdw>
                </a:effectLst>
                <a:latin typeface="Century Gothic"/>
              </a:rPr>
              <a:t/>
            </a:r>
            <a:br>
              <a:rPr lang="en-SG" sz="4000" b="1" dirty="0" smtClean="0">
                <a:solidFill>
                  <a:srgbClr val="2F5897"/>
                </a:solidFill>
                <a:effectLst>
                  <a:outerShdw blurRad="38100" dist="38100" dir="2700000" algn="tl">
                    <a:srgbClr val="000000">
                      <a:alpha val="43137"/>
                    </a:srgbClr>
                  </a:outerShdw>
                </a:effectLst>
                <a:latin typeface="Century Gothic"/>
              </a:rPr>
            </a:br>
            <a:r>
              <a:rPr lang="en-SG" sz="4000" b="1" dirty="0" smtClean="0">
                <a:solidFill>
                  <a:srgbClr val="2F5897"/>
                </a:solidFill>
                <a:effectLst>
                  <a:outerShdw blurRad="38100" dist="38100" dir="2700000" algn="tl">
                    <a:srgbClr val="000000">
                      <a:alpha val="43137"/>
                    </a:srgbClr>
                  </a:outerShdw>
                </a:effectLst>
                <a:latin typeface="Century Gothic"/>
              </a:rPr>
              <a:t>KECANTIKAN </a:t>
            </a:r>
            <a:r>
              <a:rPr lang="en-SG" sz="4000" b="1" dirty="0">
                <a:solidFill>
                  <a:srgbClr val="2F5897"/>
                </a:solidFill>
                <a:effectLst>
                  <a:outerShdw blurRad="38100" dist="38100" dir="2700000" algn="tl">
                    <a:srgbClr val="000000">
                      <a:alpha val="43137"/>
                    </a:srgbClr>
                  </a:outerShdw>
                </a:effectLst>
                <a:latin typeface="Century Gothic"/>
              </a:rPr>
              <a:t>DAN KESIHATAN, 2016 (EKK)</a:t>
            </a:r>
            <a:endParaRPr lang="en-SG" dirty="0"/>
          </a:p>
        </p:txBody>
      </p:sp>
      <p:sp>
        <p:nvSpPr>
          <p:cNvPr id="3" name="Content Placeholder 2"/>
          <p:cNvSpPr>
            <a:spLocks noGrp="1"/>
          </p:cNvSpPr>
          <p:nvPr>
            <p:ph idx="1"/>
          </p:nvPr>
        </p:nvSpPr>
        <p:spPr>
          <a:xfrm>
            <a:off x="578069" y="1883981"/>
            <a:ext cx="10972800" cy="4525963"/>
          </a:xfrm>
        </p:spPr>
        <p:txBody>
          <a:bodyPr>
            <a:normAutofit/>
          </a:bodyPr>
          <a:lstStyle/>
          <a:p>
            <a:r>
              <a:rPr lang="en-SG" sz="2800" b="1" dirty="0">
                <a:solidFill>
                  <a:schemeClr val="tx1"/>
                </a:solidFill>
                <a:latin typeface="Arial" pitchFamily="34" charset="0"/>
                <a:cs typeface="Arial" pitchFamily="34" charset="0"/>
              </a:rPr>
              <a:t> </a:t>
            </a:r>
            <a:r>
              <a:rPr lang="en-SG" sz="2800" b="1" dirty="0" err="1" smtClean="0">
                <a:solidFill>
                  <a:schemeClr val="tx1"/>
                </a:solidFill>
                <a:latin typeface="Arial" pitchFamily="34" charset="0"/>
                <a:cs typeface="Arial" pitchFamily="34" charset="0"/>
              </a:rPr>
              <a:t>Kuasa</a:t>
            </a:r>
            <a:r>
              <a:rPr lang="en-SG" sz="2800" b="1" dirty="0" smtClean="0">
                <a:solidFill>
                  <a:schemeClr val="tx1"/>
                </a:solidFill>
                <a:latin typeface="Arial" pitchFamily="34" charset="0"/>
                <a:cs typeface="Arial" pitchFamily="34" charset="0"/>
              </a:rPr>
              <a:t> </a:t>
            </a:r>
            <a:r>
              <a:rPr lang="en-SG" sz="2800" b="1" dirty="0" err="1" smtClean="0">
                <a:solidFill>
                  <a:schemeClr val="tx1"/>
                </a:solidFill>
                <a:latin typeface="Arial" pitchFamily="34" charset="0"/>
                <a:cs typeface="Arial" pitchFamily="34" charset="0"/>
              </a:rPr>
              <a:t>memasuki</a:t>
            </a:r>
            <a:r>
              <a:rPr lang="en-SG" sz="2800" b="1" dirty="0">
                <a:solidFill>
                  <a:schemeClr val="tx1"/>
                </a:solidFill>
                <a:latin typeface="Arial" pitchFamily="34" charset="0"/>
                <a:cs typeface="Arial" pitchFamily="34" charset="0"/>
              </a:rPr>
              <a:t> </a:t>
            </a:r>
            <a:r>
              <a:rPr lang="en-SG" sz="2800" b="1" dirty="0" err="1" smtClean="0">
                <a:solidFill>
                  <a:schemeClr val="tx1"/>
                </a:solidFill>
                <a:latin typeface="Arial" pitchFamily="34" charset="0"/>
                <a:cs typeface="Arial" pitchFamily="34" charset="0"/>
              </a:rPr>
              <a:t>dan</a:t>
            </a:r>
            <a:r>
              <a:rPr lang="en-SG" sz="2800" b="1" dirty="0" smtClean="0">
                <a:solidFill>
                  <a:schemeClr val="tx1"/>
                </a:solidFill>
                <a:latin typeface="Arial" pitchFamily="34" charset="0"/>
                <a:cs typeface="Arial" pitchFamily="34" charset="0"/>
              </a:rPr>
              <a:t> </a:t>
            </a:r>
            <a:r>
              <a:rPr lang="en-SG" sz="2800" b="1" dirty="0" err="1" smtClean="0">
                <a:solidFill>
                  <a:schemeClr val="tx1"/>
                </a:solidFill>
                <a:latin typeface="Arial" pitchFamily="34" charset="0"/>
                <a:cs typeface="Arial" pitchFamily="34" charset="0"/>
              </a:rPr>
              <a:t>memeriksa</a:t>
            </a:r>
            <a:r>
              <a:rPr lang="en-SG" sz="2800" b="1" dirty="0" smtClean="0">
                <a:solidFill>
                  <a:schemeClr val="tx1"/>
                </a:solidFill>
                <a:latin typeface="Arial" pitchFamily="34" charset="0"/>
                <a:cs typeface="Arial" pitchFamily="34" charset="0"/>
              </a:rPr>
              <a:t> </a:t>
            </a:r>
            <a:r>
              <a:rPr lang="en-SG" sz="2800" b="1" dirty="0" err="1" smtClean="0">
                <a:solidFill>
                  <a:schemeClr val="tx1"/>
                </a:solidFill>
                <a:latin typeface="Arial" pitchFamily="34" charset="0"/>
                <a:cs typeface="Arial" pitchFamily="34" charset="0"/>
              </a:rPr>
              <a:t>tempat</a:t>
            </a:r>
            <a:r>
              <a:rPr lang="en-SG" sz="2800" b="1" dirty="0" smtClean="0">
                <a:solidFill>
                  <a:schemeClr val="tx1"/>
                </a:solidFill>
                <a:latin typeface="Arial" pitchFamily="34" charset="0"/>
                <a:cs typeface="Arial" pitchFamily="34" charset="0"/>
              </a:rPr>
              <a:t> </a:t>
            </a:r>
            <a:r>
              <a:rPr lang="en-SG" sz="2800" b="1" dirty="0" err="1" smtClean="0">
                <a:solidFill>
                  <a:schemeClr val="tx1"/>
                </a:solidFill>
                <a:latin typeface="Arial" pitchFamily="34" charset="0"/>
                <a:cs typeface="Arial" pitchFamily="34" charset="0"/>
              </a:rPr>
              <a:t>berlesen</a:t>
            </a:r>
            <a:r>
              <a:rPr lang="en-SG" sz="2800" b="1" dirty="0" smtClean="0">
                <a:solidFill>
                  <a:schemeClr val="tx1"/>
                </a:solidFill>
                <a:latin typeface="Arial" pitchFamily="34" charset="0"/>
                <a:cs typeface="Arial" pitchFamily="34" charset="0"/>
              </a:rPr>
              <a:t>:</a:t>
            </a:r>
          </a:p>
          <a:p>
            <a:pPr marL="457200" lvl="1" indent="-284163">
              <a:buNone/>
            </a:pPr>
            <a:endParaRPr lang="en-SG" sz="900" dirty="0">
              <a:solidFill>
                <a:schemeClr val="tx1"/>
              </a:solidFill>
              <a:latin typeface="Arial" pitchFamily="34" charset="0"/>
              <a:cs typeface="Arial" pitchFamily="34" charset="0"/>
            </a:endParaRPr>
          </a:p>
          <a:p>
            <a:pPr marL="457200" lvl="1" indent="-284163">
              <a:buNone/>
            </a:pP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Pegawai</a:t>
            </a:r>
            <a:r>
              <a:rPr lang="en-SG" sz="2800" dirty="0" smtClean="0">
                <a:solidFill>
                  <a:schemeClr val="tx1"/>
                </a:solidFill>
                <a:latin typeface="Arial" pitchFamily="34" charset="0"/>
                <a:cs typeface="Arial" pitchFamily="34" charset="0"/>
              </a:rPr>
              <a:t> yang </a:t>
            </a:r>
            <a:r>
              <a:rPr lang="en-SG" sz="2800" dirty="0" err="1" smtClean="0">
                <a:solidFill>
                  <a:schemeClr val="tx1"/>
                </a:solidFill>
                <a:latin typeface="Arial" pitchFamily="34" charset="0"/>
                <a:cs typeface="Arial" pitchFamily="34" charset="0"/>
              </a:rPr>
              <a:t>diberi</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kuasa</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boleh</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memasuki</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dan</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memeriksa</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premis</a:t>
            </a:r>
            <a:r>
              <a:rPr lang="en-SG" sz="2800" dirty="0" smtClean="0">
                <a:solidFill>
                  <a:schemeClr val="tx1"/>
                </a:solidFill>
                <a:latin typeface="Arial" pitchFamily="34" charset="0"/>
                <a:cs typeface="Arial" pitchFamily="34" charset="0"/>
              </a:rPr>
              <a:t> EKK.</a:t>
            </a:r>
          </a:p>
          <a:p>
            <a:pPr marL="171450" lvl="1" indent="0">
              <a:buNone/>
            </a:pPr>
            <a:endParaRPr lang="en-SG" sz="2800" dirty="0">
              <a:solidFill>
                <a:schemeClr val="tx1"/>
              </a:solidFill>
              <a:latin typeface="Arial" pitchFamily="34" charset="0"/>
              <a:cs typeface="Arial" pitchFamily="34" charset="0"/>
            </a:endParaRPr>
          </a:p>
          <a:p>
            <a:pPr marL="628650" lvl="1" indent="-457200">
              <a:buFont typeface="Arial" pitchFamily="34" charset="0"/>
              <a:buChar char="•"/>
            </a:pPr>
            <a:r>
              <a:rPr lang="en-SG" sz="2800" b="1" dirty="0" err="1" smtClean="0">
                <a:solidFill>
                  <a:schemeClr val="tx1"/>
                </a:solidFill>
                <a:latin typeface="Arial" pitchFamily="34" charset="0"/>
                <a:cs typeface="Arial" pitchFamily="34" charset="0"/>
              </a:rPr>
              <a:t>Kesalahan</a:t>
            </a:r>
            <a:r>
              <a:rPr lang="en-SG" sz="2800" b="1" dirty="0" smtClean="0">
                <a:solidFill>
                  <a:schemeClr val="tx1"/>
                </a:solidFill>
                <a:latin typeface="Arial" pitchFamily="34" charset="0"/>
                <a:cs typeface="Arial" pitchFamily="34" charset="0"/>
              </a:rPr>
              <a:t>:</a:t>
            </a:r>
          </a:p>
          <a:p>
            <a:pPr marL="441325" lvl="1" indent="0" algn="just">
              <a:buNone/>
            </a:pPr>
            <a:r>
              <a:rPr lang="en-SG" sz="2800" dirty="0" err="1" smtClean="0">
                <a:solidFill>
                  <a:schemeClr val="tx1"/>
                </a:solidFill>
                <a:latin typeface="Arial" pitchFamily="34" charset="0"/>
                <a:cs typeface="Arial" pitchFamily="34" charset="0"/>
              </a:rPr>
              <a:t>Jika</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sabit</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kesalahan</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sesuatu</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denda</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boleh</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dikenakan</a:t>
            </a:r>
            <a:r>
              <a:rPr lang="en-SG" sz="2800" dirty="0" smtClean="0">
                <a:solidFill>
                  <a:schemeClr val="tx1"/>
                </a:solidFill>
                <a:latin typeface="Arial" pitchFamily="34" charset="0"/>
                <a:cs typeface="Arial" pitchFamily="34" charset="0"/>
              </a:rPr>
              <a:t> </a:t>
            </a:r>
            <a:r>
              <a:rPr lang="en-SG" sz="2800" b="1" dirty="0" err="1" smtClean="0">
                <a:solidFill>
                  <a:schemeClr val="tx1"/>
                </a:solidFill>
                <a:latin typeface="Arial" pitchFamily="34" charset="0"/>
                <a:cs typeface="Arial" pitchFamily="34" charset="0"/>
              </a:rPr>
              <a:t>tidak</a:t>
            </a:r>
            <a:r>
              <a:rPr lang="en-SG" sz="2800" b="1" dirty="0" smtClean="0">
                <a:solidFill>
                  <a:schemeClr val="tx1"/>
                </a:solidFill>
                <a:latin typeface="Arial" pitchFamily="34" charset="0"/>
                <a:cs typeface="Arial" pitchFamily="34" charset="0"/>
              </a:rPr>
              <a:t> </a:t>
            </a:r>
            <a:r>
              <a:rPr lang="en-SG" sz="2800" b="1" dirty="0" err="1" smtClean="0">
                <a:solidFill>
                  <a:schemeClr val="tx1"/>
                </a:solidFill>
                <a:latin typeface="Arial" pitchFamily="34" charset="0"/>
                <a:cs typeface="Arial" pitchFamily="34" charset="0"/>
              </a:rPr>
              <a:t>melebihi</a:t>
            </a:r>
            <a:r>
              <a:rPr lang="en-SG" sz="2800" b="1" dirty="0" smtClean="0">
                <a:solidFill>
                  <a:schemeClr val="tx1"/>
                </a:solidFill>
                <a:latin typeface="Arial" pitchFamily="34" charset="0"/>
                <a:cs typeface="Arial" pitchFamily="34" charset="0"/>
              </a:rPr>
              <a:t> $10,000.00</a:t>
            </a:r>
            <a:r>
              <a:rPr lang="en-SG" sz="2800" dirty="0" smtClean="0">
                <a:solidFill>
                  <a:schemeClr val="tx1"/>
                </a:solidFill>
                <a:latin typeface="Arial" pitchFamily="34" charset="0"/>
                <a:cs typeface="Arial" pitchFamily="34" charset="0"/>
              </a:rPr>
              <a:t>. Dan </a:t>
            </a:r>
            <a:r>
              <a:rPr lang="en-SG" sz="2800" dirty="0" err="1" smtClean="0">
                <a:solidFill>
                  <a:schemeClr val="tx1"/>
                </a:solidFill>
                <a:latin typeface="Arial" pitchFamily="34" charset="0"/>
                <a:cs typeface="Arial" pitchFamily="34" charset="0"/>
              </a:rPr>
              <a:t>jika</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kesalahan</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masih</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dilakukan</a:t>
            </a:r>
            <a:r>
              <a:rPr lang="en-SG" sz="2800" dirty="0" smtClean="0">
                <a:solidFill>
                  <a:schemeClr val="tx1"/>
                </a:solidFill>
                <a:latin typeface="Arial" pitchFamily="34" charset="0"/>
                <a:cs typeface="Arial" pitchFamily="34" charset="0"/>
              </a:rPr>
              <a:t>, </a:t>
            </a:r>
            <a:r>
              <a:rPr lang="en-SG" sz="2800" dirty="0" err="1" smtClean="0">
                <a:solidFill>
                  <a:schemeClr val="tx1"/>
                </a:solidFill>
                <a:latin typeface="Arial" pitchFamily="34" charset="0"/>
                <a:cs typeface="Arial" pitchFamily="34" charset="0"/>
              </a:rPr>
              <a:t>denda</a:t>
            </a:r>
            <a:r>
              <a:rPr lang="en-SG" sz="2800" dirty="0" smtClean="0">
                <a:solidFill>
                  <a:schemeClr val="tx1"/>
                </a:solidFill>
                <a:latin typeface="Arial" pitchFamily="34" charset="0"/>
                <a:cs typeface="Arial" pitchFamily="34" charset="0"/>
              </a:rPr>
              <a:t> </a:t>
            </a:r>
            <a:r>
              <a:rPr lang="en-SG" sz="2800" b="1" dirty="0" smtClean="0">
                <a:solidFill>
                  <a:schemeClr val="tx1"/>
                </a:solidFill>
                <a:latin typeface="Arial" pitchFamily="34" charset="0"/>
                <a:cs typeface="Arial" pitchFamily="34" charset="0"/>
              </a:rPr>
              <a:t>$100.00 </a:t>
            </a:r>
            <a:r>
              <a:rPr lang="en-SG" sz="2800" b="1" dirty="0" err="1" smtClean="0">
                <a:solidFill>
                  <a:schemeClr val="tx1"/>
                </a:solidFill>
                <a:latin typeface="Arial" pitchFamily="34" charset="0"/>
                <a:cs typeface="Arial" pitchFamily="34" charset="0"/>
              </a:rPr>
              <a:t>bagi</a:t>
            </a:r>
            <a:r>
              <a:rPr lang="en-SG" sz="2800" b="1" dirty="0" smtClean="0">
                <a:solidFill>
                  <a:schemeClr val="tx1"/>
                </a:solidFill>
                <a:latin typeface="Arial" pitchFamily="34" charset="0"/>
                <a:cs typeface="Arial" pitchFamily="34" charset="0"/>
              </a:rPr>
              <a:t> </a:t>
            </a:r>
            <a:r>
              <a:rPr lang="en-SG" sz="2800" b="1" dirty="0" err="1" smtClean="0">
                <a:solidFill>
                  <a:schemeClr val="tx1"/>
                </a:solidFill>
                <a:latin typeface="Arial" pitchFamily="34" charset="0"/>
                <a:cs typeface="Arial" pitchFamily="34" charset="0"/>
              </a:rPr>
              <a:t>setiap</a:t>
            </a:r>
            <a:r>
              <a:rPr lang="en-SG" sz="2800" b="1" dirty="0" smtClean="0">
                <a:solidFill>
                  <a:schemeClr val="tx1"/>
                </a:solidFill>
                <a:latin typeface="Arial" pitchFamily="34" charset="0"/>
                <a:cs typeface="Arial" pitchFamily="34" charset="0"/>
              </a:rPr>
              <a:t> </a:t>
            </a:r>
            <a:r>
              <a:rPr lang="en-SG" sz="2800" b="1" dirty="0" err="1" smtClean="0">
                <a:solidFill>
                  <a:schemeClr val="tx1"/>
                </a:solidFill>
                <a:latin typeface="Arial" pitchFamily="34" charset="0"/>
                <a:cs typeface="Arial" pitchFamily="34" charset="0"/>
              </a:rPr>
              <a:t>hari</a:t>
            </a:r>
            <a:r>
              <a:rPr lang="en-SG" sz="2800" dirty="0" smtClean="0">
                <a:solidFill>
                  <a:schemeClr val="tx1"/>
                </a:solidFill>
                <a:latin typeface="Arial" pitchFamily="34" charset="0"/>
                <a:cs typeface="Arial" pitchFamily="34" charset="0"/>
              </a:rPr>
              <a:t>.</a:t>
            </a:r>
          </a:p>
          <a:p>
            <a:pPr marL="173037" lvl="1" indent="0">
              <a:buNone/>
            </a:pPr>
            <a:endParaRPr lang="en-SG" sz="28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646181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794" name="Shape 186"/>
          <p:cNvCxnSpPr>
            <a:cxnSpLocks noChangeShapeType="1"/>
            <a:endCxn id="33802" idx="2"/>
          </p:cNvCxnSpPr>
          <p:nvPr/>
        </p:nvCxnSpPr>
        <p:spPr bwMode="auto">
          <a:xfrm>
            <a:off x="16935" y="3409951"/>
            <a:ext cx="5067300" cy="27516"/>
          </a:xfrm>
          <a:prstGeom prst="straightConnector1">
            <a:avLst/>
          </a:prstGeom>
          <a:ln>
            <a:headEnd type="none" w="lg" len="lg"/>
            <a:tailEnd type="none" w="lg" len="lg"/>
          </a:ln>
          <a:extLst/>
        </p:spPr>
        <p:style>
          <a:lnRef idx="2">
            <a:schemeClr val="dk1"/>
          </a:lnRef>
          <a:fillRef idx="0">
            <a:schemeClr val="dk1"/>
          </a:fillRef>
          <a:effectRef idx="1">
            <a:schemeClr val="dk1"/>
          </a:effectRef>
          <a:fontRef idx="minor">
            <a:schemeClr val="tx1"/>
          </a:fontRef>
        </p:style>
      </p:cxnSp>
      <p:sp>
        <p:nvSpPr>
          <p:cNvPr id="33795" name="Shape 187"/>
          <p:cNvSpPr>
            <a:spLocks noChangeArrowheads="1"/>
          </p:cNvSpPr>
          <p:nvPr/>
        </p:nvSpPr>
        <p:spPr bwMode="auto">
          <a:xfrm>
            <a:off x="1524002" y="3263902"/>
            <a:ext cx="292100" cy="294217"/>
          </a:xfrm>
          <a:prstGeom prst="ellipse">
            <a:avLst/>
          </a:prstGeom>
          <a:solidFill>
            <a:srgbClr val="000000"/>
          </a:solidFill>
          <a:ln w="38100">
            <a:solidFill>
              <a:srgbClr val="FFFFFF"/>
            </a:solidFill>
            <a:round/>
            <a:headEnd/>
            <a:tailEnd/>
          </a:ln>
        </p:spPr>
        <p:txBody>
          <a:bodyPr lIns="121900" tIns="121900" rIns="121900" bIns="121900" anchor="ctr"/>
          <a:lstStyle/>
          <a:p>
            <a:pPr fontAlgn="base">
              <a:spcBef>
                <a:spcPct val="0"/>
              </a:spcBef>
              <a:spcAft>
                <a:spcPct val="0"/>
              </a:spcAft>
            </a:pPr>
            <a:endParaRPr lang="en-US" sz="1867">
              <a:solidFill>
                <a:srgbClr val="000000"/>
              </a:solidFill>
              <a:latin typeface="Calibri" charset="0"/>
              <a:ea typeface="ＭＳ Ｐゴシック" charset="0"/>
              <a:cs typeface="Arial" charset="0"/>
              <a:sym typeface="Arial" charset="0"/>
            </a:endParaRPr>
          </a:p>
        </p:txBody>
      </p:sp>
      <p:sp>
        <p:nvSpPr>
          <p:cNvPr id="33796" name="Shape 190"/>
          <p:cNvSpPr txBox="1">
            <a:spLocks noChangeArrowheads="1"/>
          </p:cNvSpPr>
          <p:nvPr/>
        </p:nvSpPr>
        <p:spPr bwMode="auto">
          <a:xfrm>
            <a:off x="1420285" y="2616200"/>
            <a:ext cx="1574800" cy="54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fontAlgn="base">
              <a:spcBef>
                <a:spcPct val="0"/>
              </a:spcBef>
              <a:spcAft>
                <a:spcPct val="0"/>
              </a:spcAft>
            </a:pPr>
            <a:r>
              <a:rPr lang="en-US" sz="3200" b="1">
                <a:solidFill>
                  <a:schemeClr val="tx1"/>
                </a:solidFill>
                <a:latin typeface="Calibri" charset="0"/>
                <a:sym typeface="Titillium Web" charset="0"/>
              </a:rPr>
              <a:t>1</a:t>
            </a:r>
          </a:p>
        </p:txBody>
      </p:sp>
      <p:sp>
        <p:nvSpPr>
          <p:cNvPr id="33799" name="Shape 198"/>
          <p:cNvSpPr txBox="1">
            <a:spLocks/>
          </p:cNvSpPr>
          <p:nvPr/>
        </p:nvSpPr>
        <p:spPr bwMode="auto">
          <a:xfrm>
            <a:off x="670985" y="3687234"/>
            <a:ext cx="25136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fontAlgn="base">
              <a:spcBef>
                <a:spcPct val="0"/>
              </a:spcBef>
              <a:spcAft>
                <a:spcPct val="0"/>
              </a:spcAft>
            </a:pPr>
            <a:r>
              <a:rPr lang="en-US" sz="1600" dirty="0" err="1" smtClean="0">
                <a:solidFill>
                  <a:schemeClr val="tx1"/>
                </a:solidFill>
                <a:latin typeface="+mj-lt"/>
              </a:rPr>
              <a:t>Sijil</a:t>
            </a:r>
            <a:r>
              <a:rPr lang="en-US" sz="1600" dirty="0" smtClean="0">
                <a:solidFill>
                  <a:schemeClr val="tx1"/>
                </a:solidFill>
                <a:latin typeface="+mj-lt"/>
              </a:rPr>
              <a:t> </a:t>
            </a:r>
            <a:r>
              <a:rPr lang="en-US" sz="1600" dirty="0" err="1" smtClean="0">
                <a:solidFill>
                  <a:schemeClr val="tx1"/>
                </a:solidFill>
                <a:latin typeface="+mj-lt"/>
              </a:rPr>
              <a:t>Penubuhan</a:t>
            </a:r>
            <a:r>
              <a:rPr lang="en-US" sz="1600" dirty="0" smtClean="0">
                <a:solidFill>
                  <a:schemeClr val="tx1"/>
                </a:solidFill>
                <a:latin typeface="+mj-lt"/>
              </a:rPr>
              <a:t> Syarikat</a:t>
            </a:r>
            <a:endParaRPr lang="en-US" sz="1600" dirty="0">
              <a:solidFill>
                <a:schemeClr val="tx1"/>
              </a:solidFill>
              <a:latin typeface="+mj-lt"/>
            </a:endParaRPr>
          </a:p>
          <a:p>
            <a:pPr fontAlgn="base">
              <a:spcBef>
                <a:spcPct val="0"/>
              </a:spcBef>
              <a:spcAft>
                <a:spcPct val="0"/>
              </a:spcAft>
            </a:pPr>
            <a:r>
              <a:rPr lang="en-US" sz="1600" dirty="0">
                <a:solidFill>
                  <a:schemeClr val="tx1"/>
                </a:solidFill>
                <a:latin typeface="+mj-lt"/>
              </a:rPr>
              <a:t>(</a:t>
            </a:r>
            <a:r>
              <a:rPr lang="en-US" sz="1600" dirty="0" err="1">
                <a:solidFill>
                  <a:schemeClr val="tx1"/>
                </a:solidFill>
                <a:latin typeface="+mj-lt"/>
              </a:rPr>
              <a:t>Sdn</a:t>
            </a:r>
            <a:r>
              <a:rPr lang="en-US" sz="1600" dirty="0">
                <a:solidFill>
                  <a:schemeClr val="tx1"/>
                </a:solidFill>
                <a:latin typeface="+mj-lt"/>
              </a:rPr>
              <a:t> </a:t>
            </a:r>
            <a:r>
              <a:rPr lang="en-US" sz="1600" dirty="0" err="1">
                <a:solidFill>
                  <a:schemeClr val="tx1"/>
                </a:solidFill>
                <a:latin typeface="+mj-lt"/>
              </a:rPr>
              <a:t>Bhd</a:t>
            </a:r>
            <a:r>
              <a:rPr lang="en-US" sz="1600" dirty="0">
                <a:solidFill>
                  <a:schemeClr val="tx1"/>
                </a:solidFill>
                <a:latin typeface="+mj-lt"/>
              </a:rPr>
              <a:t> / </a:t>
            </a:r>
            <a:r>
              <a:rPr lang="en-US" sz="1600" dirty="0" err="1">
                <a:solidFill>
                  <a:schemeClr val="tx1"/>
                </a:solidFill>
                <a:latin typeface="+mj-lt"/>
              </a:rPr>
              <a:t>Bhd</a:t>
            </a:r>
            <a:r>
              <a:rPr lang="en-US" sz="1600" dirty="0" smtClean="0">
                <a:solidFill>
                  <a:schemeClr val="tx1"/>
                </a:solidFill>
                <a:latin typeface="+mj-lt"/>
              </a:rPr>
              <a:t>) </a:t>
            </a:r>
            <a:r>
              <a:rPr lang="en-US" sz="1600" dirty="0" err="1" smtClean="0">
                <a:solidFill>
                  <a:schemeClr val="tx1"/>
                </a:solidFill>
                <a:latin typeface="+mj-lt"/>
              </a:rPr>
              <a:t>atau</a:t>
            </a:r>
            <a:r>
              <a:rPr lang="en-US" sz="1600" dirty="0" smtClean="0">
                <a:solidFill>
                  <a:schemeClr val="tx1"/>
                </a:solidFill>
                <a:latin typeface="+mj-lt"/>
              </a:rPr>
              <a:t> </a:t>
            </a:r>
            <a:r>
              <a:rPr lang="en-US" sz="1600" dirty="0" err="1" smtClean="0">
                <a:solidFill>
                  <a:schemeClr val="tx1"/>
                </a:solidFill>
                <a:latin typeface="+mj-lt"/>
              </a:rPr>
              <a:t>Sijil</a:t>
            </a:r>
            <a:r>
              <a:rPr lang="en-US" sz="1600" dirty="0" smtClean="0">
                <a:solidFill>
                  <a:schemeClr val="tx1"/>
                </a:solidFill>
                <a:latin typeface="+mj-lt"/>
              </a:rPr>
              <a:t> </a:t>
            </a:r>
            <a:r>
              <a:rPr lang="en-US" sz="1600" dirty="0">
                <a:solidFill>
                  <a:schemeClr val="tx1"/>
                </a:solidFill>
                <a:latin typeface="+mj-lt"/>
              </a:rPr>
              <a:t>Nama </a:t>
            </a:r>
            <a:r>
              <a:rPr lang="en-US" sz="1600" dirty="0" err="1" smtClean="0">
                <a:solidFill>
                  <a:schemeClr val="tx1"/>
                </a:solidFill>
                <a:latin typeface="+mj-lt"/>
              </a:rPr>
              <a:t>Perniagaan</a:t>
            </a:r>
            <a:r>
              <a:rPr lang="en-US" sz="1600" dirty="0" smtClean="0">
                <a:solidFill>
                  <a:schemeClr val="tx1"/>
                </a:solidFill>
                <a:latin typeface="+mj-lt"/>
              </a:rPr>
              <a:t> (Sole </a:t>
            </a:r>
            <a:r>
              <a:rPr lang="en-US" sz="1600" dirty="0">
                <a:solidFill>
                  <a:schemeClr val="tx1"/>
                </a:solidFill>
                <a:latin typeface="+mj-lt"/>
              </a:rPr>
              <a:t>proprietorship / partnership)</a:t>
            </a:r>
          </a:p>
          <a:p>
            <a:pPr fontAlgn="base">
              <a:spcBef>
                <a:spcPct val="0"/>
              </a:spcBef>
              <a:spcAft>
                <a:spcPct val="0"/>
              </a:spcAft>
            </a:pPr>
            <a:r>
              <a:rPr lang="en-US" sz="1600" dirty="0" smtClean="0">
                <a:solidFill>
                  <a:schemeClr val="tx1"/>
                </a:solidFill>
                <a:latin typeface="+mj-lt"/>
              </a:rPr>
              <a:t>- ROCBN, </a:t>
            </a:r>
            <a:r>
              <a:rPr lang="en-US" sz="1600" dirty="0" err="1" smtClean="0">
                <a:solidFill>
                  <a:schemeClr val="tx1"/>
                </a:solidFill>
                <a:latin typeface="+mj-lt"/>
              </a:rPr>
              <a:t>Kementerian</a:t>
            </a:r>
            <a:r>
              <a:rPr lang="en-US" sz="1600" dirty="0" smtClean="0">
                <a:solidFill>
                  <a:schemeClr val="tx1"/>
                </a:solidFill>
                <a:latin typeface="+mj-lt"/>
              </a:rPr>
              <a:t> </a:t>
            </a:r>
            <a:r>
              <a:rPr lang="en-US" sz="1600" dirty="0" err="1" smtClean="0">
                <a:solidFill>
                  <a:schemeClr val="tx1"/>
                </a:solidFill>
                <a:latin typeface="+mj-lt"/>
              </a:rPr>
              <a:t>Kewangan</a:t>
            </a:r>
            <a:endParaRPr lang="en-US" sz="1600" dirty="0" smtClean="0">
              <a:solidFill>
                <a:schemeClr val="tx1"/>
              </a:solidFill>
              <a:latin typeface="+mj-lt"/>
            </a:endParaRPr>
          </a:p>
          <a:p>
            <a:pPr fontAlgn="base">
              <a:spcBef>
                <a:spcPct val="0"/>
              </a:spcBef>
              <a:spcAft>
                <a:spcPct val="0"/>
              </a:spcAft>
            </a:pPr>
            <a:endParaRPr lang="en-US" sz="1600" dirty="0">
              <a:solidFill>
                <a:schemeClr val="tx1"/>
              </a:solidFill>
              <a:latin typeface="+mj-lt"/>
            </a:endParaRPr>
          </a:p>
        </p:txBody>
      </p:sp>
      <p:sp>
        <p:nvSpPr>
          <p:cNvPr id="33802" name="Shape 188"/>
          <p:cNvSpPr>
            <a:spLocks noChangeArrowheads="1"/>
          </p:cNvSpPr>
          <p:nvPr/>
        </p:nvSpPr>
        <p:spPr bwMode="auto">
          <a:xfrm>
            <a:off x="5084234" y="3289301"/>
            <a:ext cx="292100" cy="294217"/>
          </a:xfrm>
          <a:prstGeom prst="ellipse">
            <a:avLst/>
          </a:prstGeom>
          <a:solidFill>
            <a:srgbClr val="000000"/>
          </a:solidFill>
          <a:ln w="38100">
            <a:solidFill>
              <a:srgbClr val="FFFFFF"/>
            </a:solidFill>
            <a:round/>
            <a:headEnd/>
            <a:tailEnd/>
          </a:ln>
        </p:spPr>
        <p:txBody>
          <a:bodyPr lIns="121900" tIns="121900" rIns="121900" bIns="121900" anchor="ctr"/>
          <a:lstStyle/>
          <a:p>
            <a:pPr fontAlgn="base">
              <a:spcBef>
                <a:spcPct val="0"/>
              </a:spcBef>
              <a:spcAft>
                <a:spcPct val="0"/>
              </a:spcAft>
            </a:pPr>
            <a:endParaRPr lang="en-US" sz="1867">
              <a:solidFill>
                <a:srgbClr val="000000"/>
              </a:solidFill>
              <a:latin typeface="Calibri" charset="0"/>
              <a:ea typeface="ＭＳ Ｐゴシック" charset="0"/>
              <a:cs typeface="Arial" charset="0"/>
              <a:sym typeface="Arial" charset="0"/>
            </a:endParaRPr>
          </a:p>
        </p:txBody>
      </p:sp>
      <p:sp>
        <p:nvSpPr>
          <p:cNvPr id="33803" name="Shape 190"/>
          <p:cNvSpPr txBox="1">
            <a:spLocks noChangeArrowheads="1"/>
          </p:cNvSpPr>
          <p:nvPr/>
        </p:nvSpPr>
        <p:spPr bwMode="auto">
          <a:xfrm>
            <a:off x="5087156" y="2629417"/>
            <a:ext cx="1574800" cy="54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fontAlgn="base">
              <a:spcBef>
                <a:spcPct val="0"/>
              </a:spcBef>
              <a:spcAft>
                <a:spcPct val="0"/>
              </a:spcAft>
            </a:pPr>
            <a:r>
              <a:rPr lang="en-US" sz="3200" b="1">
                <a:solidFill>
                  <a:schemeClr val="tx1"/>
                </a:solidFill>
                <a:latin typeface="Calibri" charset="0"/>
                <a:sym typeface="Titillium Web" charset="0"/>
              </a:rPr>
              <a:t>2</a:t>
            </a:r>
          </a:p>
        </p:txBody>
      </p:sp>
      <p:sp>
        <p:nvSpPr>
          <p:cNvPr id="33805" name="Shape 198"/>
          <p:cNvSpPr txBox="1">
            <a:spLocks/>
          </p:cNvSpPr>
          <p:nvPr/>
        </p:nvSpPr>
        <p:spPr bwMode="auto">
          <a:xfrm>
            <a:off x="6847852" y="2515640"/>
            <a:ext cx="492899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just" fontAlgn="base">
              <a:spcBef>
                <a:spcPct val="0"/>
              </a:spcBef>
              <a:spcAft>
                <a:spcPct val="0"/>
              </a:spcAft>
            </a:pPr>
            <a:r>
              <a:rPr lang="en-US" sz="1600" dirty="0" smtClean="0">
                <a:solidFill>
                  <a:schemeClr val="tx1"/>
                </a:solidFill>
                <a:latin typeface="+mj-lt"/>
              </a:rPr>
              <a:t>(</a:t>
            </a:r>
            <a:r>
              <a:rPr lang="en-US" sz="1600" dirty="0" err="1" smtClean="0">
                <a:solidFill>
                  <a:schemeClr val="tx1"/>
                </a:solidFill>
                <a:latin typeface="+mj-lt"/>
              </a:rPr>
              <a:t>Walau</a:t>
            </a:r>
            <a:r>
              <a:rPr lang="en-US" sz="1600" dirty="0" err="1">
                <a:solidFill>
                  <a:schemeClr val="tx1"/>
                </a:solidFill>
                <a:latin typeface="+mj-lt"/>
              </a:rPr>
              <a:t>b</a:t>
            </a:r>
            <a:r>
              <a:rPr lang="en-US" sz="1600" dirty="0" err="1" smtClean="0">
                <a:solidFill>
                  <a:schemeClr val="tx1"/>
                </a:solidFill>
                <a:latin typeface="+mj-lt"/>
              </a:rPr>
              <a:t>agaimanapun</a:t>
            </a:r>
            <a:r>
              <a:rPr lang="en-US" sz="1600" dirty="0" smtClean="0">
                <a:solidFill>
                  <a:schemeClr val="tx1"/>
                </a:solidFill>
                <a:latin typeface="+mj-lt"/>
              </a:rPr>
              <a:t> </a:t>
            </a:r>
            <a:r>
              <a:rPr lang="en-US" sz="1600" dirty="0" err="1" smtClean="0">
                <a:solidFill>
                  <a:schemeClr val="tx1"/>
                </a:solidFill>
                <a:latin typeface="+mj-lt"/>
              </a:rPr>
              <a:t>perniagaan</a:t>
            </a:r>
            <a:r>
              <a:rPr lang="en-US" sz="1600" dirty="0" smtClean="0">
                <a:solidFill>
                  <a:schemeClr val="tx1"/>
                </a:solidFill>
                <a:latin typeface="+mj-lt"/>
              </a:rPr>
              <a:t> yang </a:t>
            </a:r>
            <a:r>
              <a:rPr lang="en-US" sz="1600" dirty="0" err="1" smtClean="0">
                <a:solidFill>
                  <a:schemeClr val="tx1"/>
                </a:solidFill>
                <a:latin typeface="+mj-lt"/>
              </a:rPr>
              <a:t>dijalankan</a:t>
            </a:r>
            <a:r>
              <a:rPr lang="en-US" sz="1600" dirty="0" smtClean="0">
                <a:solidFill>
                  <a:schemeClr val="tx1"/>
                </a:solidFill>
                <a:latin typeface="+mj-lt"/>
              </a:rPr>
              <a:t> </a:t>
            </a:r>
            <a:r>
              <a:rPr lang="en-US" sz="1600" dirty="0" err="1" smtClean="0">
                <a:solidFill>
                  <a:schemeClr val="tx1"/>
                </a:solidFill>
                <a:latin typeface="+mj-lt"/>
              </a:rPr>
              <a:t>masih</a:t>
            </a:r>
            <a:r>
              <a:rPr lang="en-US" sz="1600" dirty="0" smtClean="0">
                <a:solidFill>
                  <a:schemeClr val="tx1"/>
                </a:solidFill>
                <a:latin typeface="+mj-lt"/>
              </a:rPr>
              <a:t> </a:t>
            </a:r>
            <a:r>
              <a:rPr lang="en-US" sz="1600" dirty="0" err="1" smtClean="0">
                <a:solidFill>
                  <a:schemeClr val="tx1"/>
                </a:solidFill>
                <a:latin typeface="+mj-lt"/>
              </a:rPr>
              <a:t>perlu</a:t>
            </a:r>
            <a:r>
              <a:rPr lang="en-US" sz="1600" dirty="0" smtClean="0">
                <a:solidFill>
                  <a:schemeClr val="tx1"/>
                </a:solidFill>
                <a:latin typeface="+mj-lt"/>
              </a:rPr>
              <a:t> </a:t>
            </a:r>
            <a:r>
              <a:rPr lang="en-US" sz="1600" dirty="0" err="1" smtClean="0">
                <a:solidFill>
                  <a:schemeClr val="tx1"/>
                </a:solidFill>
                <a:latin typeface="+mj-lt"/>
              </a:rPr>
              <a:t>mematuhi</a:t>
            </a:r>
            <a:r>
              <a:rPr lang="en-US" sz="1600" dirty="0" smtClean="0">
                <a:solidFill>
                  <a:schemeClr val="tx1"/>
                </a:solidFill>
                <a:latin typeface="+mj-lt"/>
              </a:rPr>
              <a:t> </a:t>
            </a:r>
            <a:r>
              <a:rPr lang="en-US" sz="1600" dirty="0" err="1" smtClean="0">
                <a:solidFill>
                  <a:schemeClr val="tx1"/>
                </a:solidFill>
                <a:latin typeface="+mj-lt"/>
              </a:rPr>
              <a:t>peraturan</a:t>
            </a:r>
            <a:r>
              <a:rPr lang="en-US" sz="1600" dirty="0" smtClean="0">
                <a:solidFill>
                  <a:schemeClr val="tx1"/>
                </a:solidFill>
                <a:latin typeface="+mj-lt"/>
              </a:rPr>
              <a:t> </a:t>
            </a:r>
            <a:r>
              <a:rPr lang="en-US" sz="1600" dirty="0" err="1" smtClean="0">
                <a:solidFill>
                  <a:schemeClr val="tx1"/>
                </a:solidFill>
                <a:latin typeface="+mj-lt"/>
              </a:rPr>
              <a:t>dan</a:t>
            </a:r>
            <a:r>
              <a:rPr lang="en-US" sz="1600" dirty="0" smtClean="0">
                <a:solidFill>
                  <a:schemeClr val="tx1"/>
                </a:solidFill>
                <a:latin typeface="+mj-lt"/>
              </a:rPr>
              <a:t> </a:t>
            </a:r>
            <a:r>
              <a:rPr lang="en-US" sz="1600" dirty="0" err="1" smtClean="0">
                <a:solidFill>
                  <a:schemeClr val="tx1"/>
                </a:solidFill>
                <a:latin typeface="+mj-lt"/>
              </a:rPr>
              <a:t>garispanduan</a:t>
            </a:r>
            <a:r>
              <a:rPr lang="en-US" sz="1600" dirty="0" smtClean="0">
                <a:solidFill>
                  <a:schemeClr val="tx1"/>
                </a:solidFill>
                <a:latin typeface="+mj-lt"/>
              </a:rPr>
              <a:t> yang </a:t>
            </a:r>
            <a:r>
              <a:rPr lang="en-US" sz="1600" dirty="0" err="1" smtClean="0">
                <a:solidFill>
                  <a:schemeClr val="tx1"/>
                </a:solidFill>
                <a:latin typeface="+mj-lt"/>
              </a:rPr>
              <a:t>ada</a:t>
            </a:r>
            <a:r>
              <a:rPr lang="en-US" sz="1600" dirty="0" smtClean="0">
                <a:solidFill>
                  <a:schemeClr val="tx1"/>
                </a:solidFill>
                <a:latin typeface="+mj-lt"/>
              </a:rPr>
              <a:t> </a:t>
            </a:r>
            <a:r>
              <a:rPr lang="en-US" sz="1600" dirty="0" err="1" smtClean="0">
                <a:solidFill>
                  <a:schemeClr val="tx1"/>
                </a:solidFill>
                <a:latin typeface="+mj-lt"/>
              </a:rPr>
              <a:t>hubungkait</a:t>
            </a:r>
            <a:r>
              <a:rPr lang="en-US" sz="1600" dirty="0" smtClean="0">
                <a:solidFill>
                  <a:schemeClr val="tx1"/>
                </a:solidFill>
                <a:latin typeface="+mj-lt"/>
              </a:rPr>
              <a:t> </a:t>
            </a:r>
            <a:r>
              <a:rPr lang="en-US" sz="1600" dirty="0" err="1" smtClean="0">
                <a:solidFill>
                  <a:schemeClr val="tx1"/>
                </a:solidFill>
                <a:latin typeface="+mj-lt"/>
              </a:rPr>
              <a:t>dengan</a:t>
            </a:r>
            <a:r>
              <a:rPr lang="en-US" sz="1600" dirty="0" smtClean="0">
                <a:solidFill>
                  <a:schemeClr val="tx1"/>
                </a:solidFill>
                <a:latin typeface="+mj-lt"/>
              </a:rPr>
              <a:t> </a:t>
            </a:r>
            <a:r>
              <a:rPr lang="en-US" sz="1600" dirty="0" err="1" smtClean="0">
                <a:solidFill>
                  <a:schemeClr val="tx1"/>
                </a:solidFill>
                <a:latin typeface="+mj-lt"/>
              </a:rPr>
              <a:t>aktiviti</a:t>
            </a:r>
            <a:r>
              <a:rPr lang="en-US" sz="1600" dirty="0" smtClean="0">
                <a:solidFill>
                  <a:schemeClr val="tx1"/>
                </a:solidFill>
                <a:latin typeface="+mj-lt"/>
              </a:rPr>
              <a:t> </a:t>
            </a:r>
            <a:r>
              <a:rPr lang="en-US" sz="1600" dirty="0" err="1" smtClean="0">
                <a:solidFill>
                  <a:schemeClr val="tx1"/>
                </a:solidFill>
                <a:latin typeface="+mj-lt"/>
              </a:rPr>
              <a:t>perniagaan</a:t>
            </a:r>
            <a:r>
              <a:rPr lang="en-US" sz="1600" dirty="0" smtClean="0">
                <a:solidFill>
                  <a:schemeClr val="tx1"/>
                </a:solidFill>
                <a:latin typeface="+mj-lt"/>
              </a:rPr>
              <a:t> yang </a:t>
            </a:r>
            <a:r>
              <a:rPr lang="en-US" sz="1600" dirty="0" err="1" smtClean="0">
                <a:solidFill>
                  <a:schemeClr val="tx1"/>
                </a:solidFill>
                <a:latin typeface="+mj-lt"/>
              </a:rPr>
              <a:t>akan</a:t>
            </a:r>
            <a:r>
              <a:rPr lang="en-US" sz="1600" dirty="0" smtClean="0">
                <a:solidFill>
                  <a:schemeClr val="tx1"/>
                </a:solidFill>
                <a:latin typeface="+mj-lt"/>
              </a:rPr>
              <a:t> </a:t>
            </a:r>
            <a:r>
              <a:rPr lang="en-US" sz="1600" dirty="0" err="1" smtClean="0">
                <a:solidFill>
                  <a:schemeClr val="tx1"/>
                </a:solidFill>
                <a:latin typeface="+mj-lt"/>
              </a:rPr>
              <a:t>dijalankan</a:t>
            </a:r>
            <a:r>
              <a:rPr lang="en-US" sz="1600" dirty="0" smtClean="0">
                <a:solidFill>
                  <a:schemeClr val="tx1"/>
                </a:solidFill>
                <a:latin typeface="+mj-lt"/>
              </a:rPr>
              <a:t> </a:t>
            </a:r>
            <a:r>
              <a:rPr lang="en-US" sz="1600" dirty="0" err="1" smtClean="0">
                <a:solidFill>
                  <a:schemeClr val="tx1"/>
                </a:solidFill>
                <a:latin typeface="+mj-lt"/>
              </a:rPr>
              <a:t>tertakluk</a:t>
            </a:r>
            <a:r>
              <a:rPr lang="en-US" sz="1600" dirty="0" smtClean="0">
                <a:solidFill>
                  <a:schemeClr val="tx1"/>
                </a:solidFill>
                <a:latin typeface="+mj-lt"/>
              </a:rPr>
              <a:t> </a:t>
            </a:r>
            <a:r>
              <a:rPr lang="en-US" sz="1600" dirty="0" err="1" smtClean="0">
                <a:solidFill>
                  <a:schemeClr val="tx1"/>
                </a:solidFill>
                <a:latin typeface="+mj-lt"/>
              </a:rPr>
              <a:t>pada</a:t>
            </a:r>
            <a:r>
              <a:rPr lang="en-US" sz="1600" dirty="0" smtClean="0">
                <a:solidFill>
                  <a:schemeClr val="tx1"/>
                </a:solidFill>
                <a:latin typeface="+mj-lt"/>
              </a:rPr>
              <a:t> </a:t>
            </a:r>
            <a:r>
              <a:rPr lang="en-US" sz="1600" dirty="0" err="1" smtClean="0">
                <a:solidFill>
                  <a:schemeClr val="tx1"/>
                </a:solidFill>
                <a:latin typeface="+mj-lt"/>
              </a:rPr>
              <a:t>agensi-agensi</a:t>
            </a:r>
            <a:r>
              <a:rPr lang="en-US" sz="1600" dirty="0" smtClean="0">
                <a:solidFill>
                  <a:schemeClr val="tx1"/>
                </a:solidFill>
                <a:latin typeface="+mj-lt"/>
              </a:rPr>
              <a:t> yang </a:t>
            </a:r>
            <a:r>
              <a:rPr lang="en-US" sz="1600" dirty="0" err="1" smtClean="0">
                <a:solidFill>
                  <a:schemeClr val="tx1"/>
                </a:solidFill>
                <a:latin typeface="+mj-lt"/>
              </a:rPr>
              <a:t>mengawalnya</a:t>
            </a:r>
            <a:r>
              <a:rPr lang="en-US" sz="1600" dirty="0" smtClean="0">
                <a:solidFill>
                  <a:schemeClr val="tx1"/>
                </a:solidFill>
                <a:latin typeface="+mj-lt"/>
              </a:rPr>
              <a:t>)</a:t>
            </a:r>
          </a:p>
          <a:p>
            <a:pPr algn="just" fontAlgn="base">
              <a:spcBef>
                <a:spcPct val="0"/>
              </a:spcBef>
              <a:spcAft>
                <a:spcPct val="0"/>
              </a:spcAft>
            </a:pPr>
            <a:endParaRPr lang="en-US" sz="1600" i="1" dirty="0">
              <a:solidFill>
                <a:schemeClr val="tx1"/>
              </a:solidFill>
              <a:latin typeface="+mj-lt"/>
            </a:endParaRPr>
          </a:p>
        </p:txBody>
      </p:sp>
      <p:sp>
        <p:nvSpPr>
          <p:cNvPr id="2" name="Rectangle 1"/>
          <p:cNvSpPr/>
          <p:nvPr/>
        </p:nvSpPr>
        <p:spPr>
          <a:xfrm>
            <a:off x="356852" y="1130082"/>
            <a:ext cx="9195516" cy="830997"/>
          </a:xfrm>
          <a:prstGeom prst="rect">
            <a:avLst/>
          </a:prstGeom>
          <a:noFill/>
        </p:spPr>
        <p:txBody>
          <a:bodyPr wrap="square" lIns="91440" tIns="45720" rIns="91440" bIns="45720">
            <a:spAutoFit/>
          </a:bodyPr>
          <a:lstStyle/>
          <a:p>
            <a:r>
              <a:rPr lang="en-US" sz="2400" b="1" cap="none" spc="0" dirty="0" err="1" smtClean="0">
                <a:ln w="0"/>
                <a:effectLst>
                  <a:reflection blurRad="6350" stA="53000" endA="300" endPos="35500" dir="5400000" sy="-90000" algn="bl" rotWithShape="0"/>
                </a:effectLst>
              </a:rPr>
              <a:t>Awda</a:t>
            </a:r>
            <a:r>
              <a:rPr lang="en-US" sz="2400" b="1" cap="none" spc="0" dirty="0" smtClean="0">
                <a:ln w="0"/>
                <a:effectLst>
                  <a:reflection blurRad="6350" stA="53000" endA="300" endPos="35500" dir="5400000" sy="-90000" algn="bl" rotWithShape="0"/>
                </a:effectLst>
              </a:rPr>
              <a:t> </a:t>
            </a:r>
            <a:r>
              <a:rPr lang="en-US" sz="2400" b="1" cap="none" spc="0" dirty="0" err="1" smtClean="0">
                <a:ln w="0"/>
                <a:effectLst>
                  <a:reflection blurRad="6350" stA="53000" endA="300" endPos="35500" dir="5400000" sy="-90000" algn="bl" rotWithShape="0"/>
                </a:effectLst>
              </a:rPr>
              <a:t>Boleh</a:t>
            </a:r>
            <a:r>
              <a:rPr lang="en-US" sz="2400" b="1" cap="none" spc="0" dirty="0" smtClean="0">
                <a:ln w="0"/>
                <a:effectLst>
                  <a:reflection blurRad="6350" stA="53000" endA="300" endPos="35500" dir="5400000" sy="-90000" algn="bl" rotWithShape="0"/>
                </a:effectLst>
              </a:rPr>
              <a:t> </a:t>
            </a:r>
            <a:r>
              <a:rPr lang="en-US" sz="2400" b="1" cap="none" spc="0" dirty="0" err="1" smtClean="0">
                <a:ln w="0"/>
                <a:effectLst>
                  <a:reflection blurRad="6350" stA="53000" endA="300" endPos="35500" dir="5400000" sy="-90000" algn="bl" rotWithShape="0"/>
                </a:effectLst>
              </a:rPr>
              <a:t>Memulakan</a:t>
            </a:r>
            <a:r>
              <a:rPr lang="en-US" sz="2400" b="1" cap="none" spc="0" dirty="0" smtClean="0">
                <a:ln w="0"/>
                <a:effectLst>
                  <a:reflection blurRad="6350" stA="53000" endA="300" endPos="35500" dir="5400000" sy="-90000" algn="bl" rotWithShape="0"/>
                </a:effectLst>
              </a:rPr>
              <a:t> </a:t>
            </a:r>
            <a:r>
              <a:rPr lang="en-US" sz="2400" b="1" cap="none" spc="0" dirty="0" err="1" smtClean="0">
                <a:ln w="0"/>
                <a:effectLst>
                  <a:reflection blurRad="6350" stA="53000" endA="300" endPos="35500" dir="5400000" sy="-90000" algn="bl" rotWithShape="0"/>
                </a:effectLst>
              </a:rPr>
              <a:t>Perniagaan</a:t>
            </a:r>
            <a:r>
              <a:rPr lang="en-US" sz="2400" b="1" cap="none" spc="0" dirty="0" smtClean="0">
                <a:ln w="0"/>
                <a:effectLst>
                  <a:reflection blurRad="6350" stA="53000" endA="300" endPos="35500" dir="5400000" sy="-90000" algn="bl" rotWithShape="0"/>
                </a:effectLst>
              </a:rPr>
              <a:t> EKK </a:t>
            </a:r>
            <a:r>
              <a:rPr lang="en-US" sz="2400" b="1" cap="none" spc="0" dirty="0" err="1" smtClean="0">
                <a:ln w="0"/>
                <a:effectLst>
                  <a:reflection blurRad="6350" stA="53000" endA="300" endPos="35500" dir="5400000" sy="-90000" algn="bl" rotWithShape="0"/>
                </a:effectLst>
              </a:rPr>
              <a:t>Dalam</a:t>
            </a:r>
            <a:r>
              <a:rPr lang="en-US" sz="2400" b="1" cap="none" spc="0" dirty="0" smtClean="0">
                <a:ln w="0"/>
                <a:effectLst>
                  <a:reflection blurRad="6350" stA="53000" endA="300" endPos="35500" dir="5400000" sy="-90000" algn="bl" rotWithShape="0"/>
                </a:effectLst>
              </a:rPr>
              <a:t> Masa </a:t>
            </a:r>
          </a:p>
          <a:p>
            <a:r>
              <a:rPr lang="en-US" sz="2400" b="1" cap="none" spc="0" dirty="0" smtClean="0">
                <a:ln w="0"/>
                <a:solidFill>
                  <a:schemeClr val="tx2"/>
                </a:solidFill>
                <a:effectLst>
                  <a:reflection blurRad="6350" stA="53000" endA="300" endPos="35500" dir="5400000" sy="-90000" algn="bl" rotWithShape="0"/>
                </a:effectLst>
              </a:rPr>
              <a:t>1 </a:t>
            </a:r>
            <a:r>
              <a:rPr lang="en-US" sz="2400" b="1" cap="none" spc="0" dirty="0" err="1" smtClean="0">
                <a:ln w="0"/>
                <a:solidFill>
                  <a:schemeClr val="tx2"/>
                </a:solidFill>
                <a:effectLst>
                  <a:reflection blurRad="6350" stA="53000" endA="300" endPos="35500" dir="5400000" sy="-90000" algn="bl" rotWithShape="0"/>
                </a:effectLst>
              </a:rPr>
              <a:t>Hari</a:t>
            </a:r>
            <a:r>
              <a:rPr lang="en-US" sz="2400" b="1" cap="none" spc="0" dirty="0" smtClean="0">
                <a:ln w="0"/>
                <a:solidFill>
                  <a:schemeClr val="tx2"/>
                </a:solidFill>
                <a:effectLst>
                  <a:reflection blurRad="6350" stA="53000" endA="300" endPos="35500" dir="5400000" sy="-90000" algn="bl" rotWithShape="0"/>
                </a:effectLst>
              </a:rPr>
              <a:t> (2 </a:t>
            </a:r>
            <a:r>
              <a:rPr lang="en-US" sz="2400" b="1" cap="none" spc="0" dirty="0" err="1" smtClean="0">
                <a:ln w="0"/>
                <a:solidFill>
                  <a:schemeClr val="tx2"/>
                </a:solidFill>
                <a:effectLst>
                  <a:reflection blurRad="6350" stA="53000" endA="300" endPos="35500" dir="5400000" sy="-90000" algn="bl" rotWithShape="0"/>
                </a:effectLst>
              </a:rPr>
              <a:t>Prosedur</a:t>
            </a:r>
            <a:r>
              <a:rPr lang="en-US" sz="2400" b="1" cap="none" spc="0" dirty="0" smtClean="0">
                <a:ln w="0"/>
                <a:solidFill>
                  <a:schemeClr val="tx2"/>
                </a:solidFill>
                <a:effectLst>
                  <a:reflection blurRad="6350" stA="53000" endA="300" endPos="35500" dir="5400000" sy="-90000" algn="bl" rotWithShape="0"/>
                </a:effectLst>
              </a:rPr>
              <a:t>)</a:t>
            </a:r>
            <a:endParaRPr lang="en-US" sz="2400" b="1" cap="none" spc="0" dirty="0">
              <a:ln w="0"/>
              <a:solidFill>
                <a:schemeClr val="tx2"/>
              </a:solidFill>
              <a:effectLst>
                <a:reflection blurRad="6350" stA="53000" endA="300" endPos="35500" dir="5400000" sy="-90000" algn="bl" rotWithShape="0"/>
              </a:effectLst>
            </a:endParaRPr>
          </a:p>
        </p:txBody>
      </p:sp>
      <p:sp>
        <p:nvSpPr>
          <p:cNvPr id="3" name="TextBox 2"/>
          <p:cNvSpPr txBox="1"/>
          <p:nvPr/>
        </p:nvSpPr>
        <p:spPr>
          <a:xfrm>
            <a:off x="3891089" y="3813822"/>
            <a:ext cx="2770868" cy="1200329"/>
          </a:xfrm>
          <a:prstGeom prst="rect">
            <a:avLst/>
          </a:prstGeom>
          <a:noFill/>
        </p:spPr>
        <p:txBody>
          <a:bodyPr wrap="square" rtlCol="0">
            <a:spAutoFit/>
          </a:bodyPr>
          <a:lstStyle/>
          <a:p>
            <a:r>
              <a:rPr lang="en-US" dirty="0" err="1" smtClean="0">
                <a:latin typeface="+mj-lt"/>
              </a:rPr>
              <a:t>Memohon</a:t>
            </a:r>
            <a:r>
              <a:rPr lang="en-US" dirty="0" smtClean="0">
                <a:latin typeface="+mj-lt"/>
              </a:rPr>
              <a:t> </a:t>
            </a:r>
            <a:r>
              <a:rPr lang="en-US" dirty="0" err="1" smtClean="0">
                <a:latin typeface="+mj-lt"/>
              </a:rPr>
              <a:t>Lesen</a:t>
            </a:r>
            <a:r>
              <a:rPr lang="en-US" dirty="0" smtClean="0">
                <a:latin typeface="+mj-lt"/>
              </a:rPr>
              <a:t> EKK </a:t>
            </a:r>
            <a:br>
              <a:rPr lang="en-US" dirty="0" smtClean="0">
                <a:latin typeface="+mj-lt"/>
              </a:rPr>
            </a:br>
            <a:r>
              <a:rPr lang="en-US" dirty="0" smtClean="0">
                <a:latin typeface="+mj-lt"/>
              </a:rPr>
              <a:t>di ROCBN </a:t>
            </a:r>
            <a:r>
              <a:rPr lang="en-US" dirty="0" err="1" smtClean="0">
                <a:latin typeface="+mj-lt"/>
              </a:rPr>
              <a:t>dan</a:t>
            </a:r>
            <a:r>
              <a:rPr lang="en-US" dirty="0" smtClean="0">
                <a:latin typeface="+mj-lt"/>
              </a:rPr>
              <a:t> </a:t>
            </a:r>
            <a:br>
              <a:rPr lang="en-US" dirty="0" smtClean="0">
                <a:latin typeface="+mj-lt"/>
              </a:rPr>
            </a:br>
            <a:r>
              <a:rPr lang="en-US" dirty="0" smtClean="0">
                <a:latin typeface="+mj-lt"/>
              </a:rPr>
              <a:t>Business Support Centre (BSC)</a:t>
            </a:r>
            <a:endParaRPr lang="en-US" dirty="0">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018" y="2381152"/>
            <a:ext cx="871538"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0985" y="220718"/>
            <a:ext cx="10963968" cy="605935"/>
          </a:xfrm>
          <a:prstGeom prst="rect">
            <a:avLst/>
          </a:prstGeom>
          <a:noFill/>
        </p:spPr>
        <p:txBody>
          <a:bodyPr wrap="square" rtlCol="0">
            <a:spAutoFit/>
          </a:bodyPr>
          <a:lstStyle/>
          <a:p>
            <a:pPr algn="ctr"/>
            <a:r>
              <a:rPr lang="en-SG" sz="3200" b="1" dirty="0" smtClean="0">
                <a:solidFill>
                  <a:schemeClr val="tx2"/>
                </a:solidFill>
                <a:effectLst>
                  <a:outerShdw blurRad="38100" dist="38100" dir="2700000" algn="tl">
                    <a:srgbClr val="000000">
                      <a:alpha val="43137"/>
                    </a:srgbClr>
                  </a:outerShdw>
                </a:effectLst>
                <a:latin typeface="+mj-lt"/>
              </a:rPr>
              <a:t>TATACARA PERMOHONAN LESEN EKK</a:t>
            </a:r>
            <a:endParaRPr lang="en-SG" sz="3200" b="1" dirty="0">
              <a:solidFill>
                <a:schemeClr val="tx2"/>
              </a:solidFill>
              <a:effectLst>
                <a:outerShdw blurRad="38100" dist="38100" dir="2700000" algn="tl">
                  <a:srgbClr val="000000">
                    <a:alpha val="43137"/>
                  </a:srgbClr>
                </a:outerShdw>
              </a:effectLst>
              <a:latin typeface="+mj-lt"/>
            </a:endParaRPr>
          </a:p>
        </p:txBody>
      </p:sp>
      <p:grpSp>
        <p:nvGrpSpPr>
          <p:cNvPr id="14" name="Shape 303"/>
          <p:cNvGrpSpPr/>
          <p:nvPr/>
        </p:nvGrpSpPr>
        <p:grpSpPr>
          <a:xfrm>
            <a:off x="5481543" y="2327978"/>
            <a:ext cx="739989" cy="932211"/>
            <a:chOff x="596350" y="929175"/>
            <a:chExt cx="407950" cy="497475"/>
          </a:xfrm>
          <a:solidFill>
            <a:sysClr val="windowText" lastClr="000000"/>
          </a:solidFill>
        </p:grpSpPr>
        <p:sp>
          <p:nvSpPr>
            <p:cNvPr id="15" name="Shape 30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grpFill/>
            <a:ln w="9525" cap="rnd" cmpd="sng">
              <a:solidFill>
                <a:schemeClr val="tx1"/>
              </a:solidFill>
              <a:prstDash val="solid"/>
              <a:round/>
              <a:headEnd type="none" w="med" len="med"/>
              <a:tailEnd type="none" w="med" len="med"/>
            </a:ln>
          </p:spPr>
          <p:txBody>
            <a:bodyPr lIns="121900" tIns="121900" rIns="121900" bIns="1219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w="18415" cmpd="sng">
                  <a:solidFill>
                    <a:srgbClr val="FFFFFF"/>
                  </a:solidFill>
                  <a:prstDash val="solid"/>
                </a:ln>
                <a:effectLst>
                  <a:outerShdw blurRad="63500" dir="3600000" algn="tl" rotWithShape="0">
                    <a:srgbClr val="000000">
                      <a:alpha val="70000"/>
                    </a:srgbClr>
                  </a:outerShdw>
                </a:effectLst>
                <a:uLnTx/>
                <a:uFillTx/>
                <a:latin typeface="Calibri" charset="0"/>
                <a:ea typeface="Calibri" charset="0"/>
                <a:cs typeface="Calibri" charset="0"/>
                <a:sym typeface="Arial"/>
                <a:rtl val="0"/>
              </a:endParaRPr>
            </a:p>
          </p:txBody>
        </p:sp>
        <p:sp>
          <p:nvSpPr>
            <p:cNvPr id="16" name="Shape 30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grpFill/>
            <a:ln w="9525" cap="rnd" cmpd="sng">
              <a:solidFill>
                <a:schemeClr val="tx1"/>
              </a:solidFill>
              <a:prstDash val="solid"/>
              <a:round/>
              <a:headEnd type="none" w="med" len="med"/>
              <a:tailEnd type="none" w="med" len="med"/>
            </a:ln>
          </p:spPr>
          <p:txBody>
            <a:bodyPr lIns="121900" tIns="121900" rIns="121900" bIns="1219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w="18415" cmpd="sng">
                  <a:solidFill>
                    <a:srgbClr val="FFFFFF"/>
                  </a:solidFill>
                  <a:prstDash val="solid"/>
                </a:ln>
                <a:effectLst>
                  <a:outerShdw blurRad="63500" dir="3600000" algn="tl" rotWithShape="0">
                    <a:srgbClr val="000000">
                      <a:alpha val="70000"/>
                    </a:srgbClr>
                  </a:outerShdw>
                </a:effectLst>
                <a:uLnTx/>
                <a:uFillTx/>
                <a:latin typeface="Calibri" charset="0"/>
                <a:ea typeface="Calibri" charset="0"/>
                <a:cs typeface="Calibri" charset="0"/>
                <a:sym typeface="Arial"/>
                <a:rtl val="0"/>
              </a:endParaRPr>
            </a:p>
          </p:txBody>
        </p:sp>
        <p:sp>
          <p:nvSpPr>
            <p:cNvPr id="17" name="Shape 306"/>
            <p:cNvSpPr/>
            <p:nvPr/>
          </p:nvSpPr>
          <p:spPr>
            <a:xfrm>
              <a:off x="688900" y="1256150"/>
              <a:ext cx="133975" cy="25"/>
            </a:xfrm>
            <a:custGeom>
              <a:avLst/>
              <a:gdLst/>
              <a:ahLst/>
              <a:cxnLst/>
              <a:rect l="0" t="0" r="0" b="0"/>
              <a:pathLst>
                <a:path w="5359" h="1" fill="none" extrusionOk="0">
                  <a:moveTo>
                    <a:pt x="5358" y="0"/>
                  </a:moveTo>
                  <a:lnTo>
                    <a:pt x="0" y="0"/>
                  </a:lnTo>
                </a:path>
              </a:pathLst>
            </a:custGeom>
            <a:grpFill/>
            <a:ln w="9525" cap="rnd" cmpd="sng">
              <a:solidFill>
                <a:schemeClr val="tx1"/>
              </a:solidFill>
              <a:prstDash val="solid"/>
              <a:round/>
              <a:headEnd type="none" w="med" len="med"/>
              <a:tailEnd type="none" w="med" len="med"/>
            </a:ln>
          </p:spPr>
          <p:txBody>
            <a:bodyPr lIns="121900" tIns="121900" rIns="121900" bIns="1219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w="18415" cmpd="sng">
                  <a:solidFill>
                    <a:srgbClr val="FFFFFF"/>
                  </a:solidFill>
                  <a:prstDash val="solid"/>
                </a:ln>
                <a:effectLst>
                  <a:outerShdw blurRad="63500" dir="3600000" algn="tl" rotWithShape="0">
                    <a:srgbClr val="000000">
                      <a:alpha val="70000"/>
                    </a:srgbClr>
                  </a:outerShdw>
                </a:effectLst>
                <a:uLnTx/>
                <a:uFillTx/>
                <a:latin typeface="Calibri" charset="0"/>
                <a:ea typeface="Calibri" charset="0"/>
                <a:cs typeface="Calibri" charset="0"/>
                <a:sym typeface="Arial"/>
                <a:rtl val="0"/>
              </a:endParaRPr>
            </a:p>
          </p:txBody>
        </p:sp>
        <p:sp>
          <p:nvSpPr>
            <p:cNvPr id="18" name="Shape 307"/>
            <p:cNvSpPr/>
            <p:nvPr/>
          </p:nvSpPr>
          <p:spPr>
            <a:xfrm>
              <a:off x="688900" y="1201350"/>
              <a:ext cx="255750" cy="25"/>
            </a:xfrm>
            <a:custGeom>
              <a:avLst/>
              <a:gdLst/>
              <a:ahLst/>
              <a:cxnLst/>
              <a:rect l="0" t="0" r="0" b="0"/>
              <a:pathLst>
                <a:path w="10230" h="1" fill="none" extrusionOk="0">
                  <a:moveTo>
                    <a:pt x="10229" y="1"/>
                  </a:moveTo>
                  <a:lnTo>
                    <a:pt x="0" y="1"/>
                  </a:lnTo>
                </a:path>
              </a:pathLst>
            </a:custGeom>
            <a:grpFill/>
            <a:ln w="9525" cap="rnd" cmpd="sng">
              <a:solidFill>
                <a:schemeClr val="tx1"/>
              </a:solidFill>
              <a:prstDash val="solid"/>
              <a:round/>
              <a:headEnd type="none" w="med" len="med"/>
              <a:tailEnd type="none" w="med" len="med"/>
            </a:ln>
          </p:spPr>
          <p:txBody>
            <a:bodyPr lIns="121900" tIns="121900" rIns="121900" bIns="1219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w="18415" cmpd="sng">
                  <a:solidFill>
                    <a:srgbClr val="FFFFFF"/>
                  </a:solidFill>
                  <a:prstDash val="solid"/>
                </a:ln>
                <a:effectLst>
                  <a:outerShdw blurRad="63500" dir="3600000" algn="tl" rotWithShape="0">
                    <a:srgbClr val="000000">
                      <a:alpha val="70000"/>
                    </a:srgbClr>
                  </a:outerShdw>
                </a:effectLst>
                <a:uLnTx/>
                <a:uFillTx/>
                <a:latin typeface="Calibri" charset="0"/>
                <a:ea typeface="Calibri" charset="0"/>
                <a:cs typeface="Calibri" charset="0"/>
                <a:sym typeface="Arial"/>
                <a:rtl val="0"/>
              </a:endParaRPr>
            </a:p>
          </p:txBody>
        </p:sp>
        <p:sp>
          <p:nvSpPr>
            <p:cNvPr id="19" name="Shape 308"/>
            <p:cNvSpPr/>
            <p:nvPr/>
          </p:nvSpPr>
          <p:spPr>
            <a:xfrm>
              <a:off x="688900" y="1145950"/>
              <a:ext cx="255750" cy="25"/>
            </a:xfrm>
            <a:custGeom>
              <a:avLst/>
              <a:gdLst/>
              <a:ahLst/>
              <a:cxnLst/>
              <a:rect l="0" t="0" r="0" b="0"/>
              <a:pathLst>
                <a:path w="10230" h="1" fill="none" extrusionOk="0">
                  <a:moveTo>
                    <a:pt x="10229" y="0"/>
                  </a:moveTo>
                  <a:lnTo>
                    <a:pt x="0" y="0"/>
                  </a:lnTo>
                </a:path>
              </a:pathLst>
            </a:custGeom>
            <a:grpFill/>
            <a:ln w="9525" cap="rnd" cmpd="sng">
              <a:solidFill>
                <a:schemeClr val="tx1"/>
              </a:solidFill>
              <a:prstDash val="solid"/>
              <a:round/>
              <a:headEnd type="none" w="med" len="med"/>
              <a:tailEnd type="none" w="med" len="med"/>
            </a:ln>
          </p:spPr>
          <p:txBody>
            <a:bodyPr lIns="121900" tIns="121900" rIns="121900" bIns="1219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w="18415" cmpd="sng">
                  <a:solidFill>
                    <a:srgbClr val="FFFFFF"/>
                  </a:solidFill>
                  <a:prstDash val="solid"/>
                </a:ln>
                <a:effectLst>
                  <a:outerShdw blurRad="63500" dir="3600000" algn="tl" rotWithShape="0">
                    <a:srgbClr val="000000">
                      <a:alpha val="70000"/>
                    </a:srgbClr>
                  </a:outerShdw>
                </a:effectLst>
                <a:uLnTx/>
                <a:uFillTx/>
                <a:latin typeface="Calibri" charset="0"/>
                <a:ea typeface="Calibri" charset="0"/>
                <a:cs typeface="Calibri" charset="0"/>
                <a:sym typeface="Arial"/>
                <a:rtl val="0"/>
              </a:endParaRPr>
            </a:p>
          </p:txBody>
        </p:sp>
        <p:sp>
          <p:nvSpPr>
            <p:cNvPr id="20" name="Shape 309"/>
            <p:cNvSpPr/>
            <p:nvPr/>
          </p:nvSpPr>
          <p:spPr>
            <a:xfrm>
              <a:off x="688900" y="1090525"/>
              <a:ext cx="255750" cy="25"/>
            </a:xfrm>
            <a:custGeom>
              <a:avLst/>
              <a:gdLst/>
              <a:ahLst/>
              <a:cxnLst/>
              <a:rect l="0" t="0" r="0" b="0"/>
              <a:pathLst>
                <a:path w="10230" h="1" fill="none" extrusionOk="0">
                  <a:moveTo>
                    <a:pt x="10229" y="1"/>
                  </a:moveTo>
                  <a:lnTo>
                    <a:pt x="0" y="1"/>
                  </a:lnTo>
                </a:path>
              </a:pathLst>
            </a:custGeom>
            <a:grpFill/>
            <a:ln w="9525" cap="rnd" cmpd="sng">
              <a:solidFill>
                <a:schemeClr val="tx1"/>
              </a:solidFill>
              <a:prstDash val="solid"/>
              <a:round/>
              <a:headEnd type="none" w="med" len="med"/>
              <a:tailEnd type="none" w="med" len="med"/>
            </a:ln>
          </p:spPr>
          <p:txBody>
            <a:bodyPr lIns="121900" tIns="121900" rIns="121900" bIns="1219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w="18415" cmpd="sng">
                  <a:solidFill>
                    <a:srgbClr val="FFFFFF"/>
                  </a:solidFill>
                  <a:prstDash val="solid"/>
                </a:ln>
                <a:effectLst>
                  <a:outerShdw blurRad="63500" dir="3600000" algn="tl" rotWithShape="0">
                    <a:srgbClr val="000000">
                      <a:alpha val="70000"/>
                    </a:srgbClr>
                  </a:outerShdw>
                </a:effectLst>
                <a:uLnTx/>
                <a:uFillTx/>
                <a:latin typeface="Calibri" charset="0"/>
                <a:ea typeface="Calibri" charset="0"/>
                <a:cs typeface="Calibri" charset="0"/>
                <a:sym typeface="Arial"/>
                <a:rtl val="0"/>
              </a:endParaRPr>
            </a:p>
          </p:txBody>
        </p:sp>
        <p:sp>
          <p:nvSpPr>
            <p:cNvPr id="21" name="Shape 31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grpFill/>
            <a:ln w="9525" cap="rnd" cmpd="sng">
              <a:solidFill>
                <a:schemeClr val="tx1"/>
              </a:solidFill>
              <a:prstDash val="solid"/>
              <a:round/>
              <a:headEnd type="none" w="med" len="med"/>
              <a:tailEnd type="none" w="med" len="med"/>
            </a:ln>
          </p:spPr>
          <p:txBody>
            <a:bodyPr lIns="121900" tIns="121900" rIns="121900" bIns="1219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w="18415" cmpd="sng">
                  <a:solidFill>
                    <a:srgbClr val="FFFFFF"/>
                  </a:solidFill>
                  <a:prstDash val="solid"/>
                </a:ln>
                <a:effectLst>
                  <a:outerShdw blurRad="63500" dir="3600000" algn="tl" rotWithShape="0">
                    <a:srgbClr val="000000">
                      <a:alpha val="70000"/>
                    </a:srgbClr>
                  </a:outerShdw>
                </a:effectLst>
                <a:uLnTx/>
                <a:uFillTx/>
                <a:latin typeface="Calibri" charset="0"/>
                <a:ea typeface="Calibri" charset="0"/>
                <a:cs typeface="Calibri" charset="0"/>
                <a:sym typeface="Arial"/>
                <a:rtl val="0"/>
              </a:endParaRPr>
            </a:p>
          </p:txBody>
        </p:sp>
      </p:grpSp>
    </p:spTree>
    <p:extLst>
      <p:ext uri="{BB962C8B-B14F-4D97-AF65-F5344CB8AC3E}">
        <p14:creationId xmlns:p14="http://schemas.microsoft.com/office/powerpoint/2010/main" val="3407061292"/>
      </p:ext>
    </p:extLst>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1BECE24D250149B056725B1B242361" ma:contentTypeVersion="2" ma:contentTypeDescription="Create a new document." ma:contentTypeScope="" ma:versionID="ef3aeec548457763fcb97e694dbdf408">
  <xsd:schema xmlns:xsd="http://www.w3.org/2001/XMLSchema" xmlns:xs="http://www.w3.org/2001/XMLSchema" xmlns:p="http://schemas.microsoft.com/office/2006/metadata/properties" xmlns:ns2="63a34213-c99f-4b1c-bc95-31c6d8297a03" targetNamespace="http://schemas.microsoft.com/office/2006/metadata/properties" ma:root="true" ma:fieldsID="5b41eb24abd10be38b8bb871a15097eb" ns2:_="">
    <xsd:import namespace="63a34213-c99f-4b1c-bc95-31c6d8297a0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a34213-c99f-4b1c-bc95-31c6d8297a0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63a34213-c99f-4b1c-bc95-31c6d8297a03">7FHJRPEWAZAX-610180921-7</_dlc_DocId>
    <_dlc_DocIdUrl xmlns="63a34213-c99f-4b1c-bc95-31c6d8297a03">
      <Url>https://business.mofe.gov.bn/_layouts/15/DocIdRedir.aspx?ID=7FHJRPEWAZAX-610180921-7</Url>
      <Description>7FHJRPEWAZAX-610180921-7</Description>
    </_dlc_DocIdUrl>
  </documentManagement>
</p:properti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DCAF0FE0-0967-461E-BBCA-AF62737C3CA0}"/>
</file>

<file path=customXml/itemProps2.xml><?xml version="1.0" encoding="utf-8"?>
<ds:datastoreItem xmlns:ds="http://schemas.openxmlformats.org/officeDocument/2006/customXml" ds:itemID="{032114ED-397A-4260-B073-7ACE20E306B7}"/>
</file>

<file path=customXml/itemProps3.xml><?xml version="1.0" encoding="utf-8"?>
<ds:datastoreItem xmlns:ds="http://schemas.openxmlformats.org/officeDocument/2006/customXml" ds:itemID="{E26188A5-035E-48E0-8C89-4C4591179401}"/>
</file>

<file path=customXml/itemProps4.xml><?xml version="1.0" encoding="utf-8"?>
<ds:datastoreItem xmlns:ds="http://schemas.openxmlformats.org/officeDocument/2006/customXml" ds:itemID="{B070DFAE-06CD-4C55-B9E1-DEF8E54EBDD6}"/>
</file>

<file path=docProps/app.xml><?xml version="1.0" encoding="utf-8"?>
<Properties xmlns="http://schemas.openxmlformats.org/officeDocument/2006/extended-properties" xmlns:vt="http://schemas.openxmlformats.org/officeDocument/2006/docPropsVTypes">
  <Template>Executive</Template>
  <TotalTime>1811</TotalTime>
  <Words>1270</Words>
  <Application>Microsoft Office PowerPoint</Application>
  <PresentationFormat>Custom</PresentationFormat>
  <Paragraphs>190</Paragraphs>
  <Slides>26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Executive</vt:lpstr>
      <vt:lpstr>Acrobat Document</vt:lpstr>
      <vt:lpstr>PowerPoint Presentation</vt:lpstr>
      <vt:lpstr>PERINTAH ESTABLISMEN  KECANTIKAN DAN KESIHATAN, 2016 (EKK)</vt:lpstr>
      <vt:lpstr>PERINTAH ESTABLISMEN  KECANTIKAN DAN KESIHATAN, 2016 (EKK)</vt:lpstr>
      <vt:lpstr>PERINTAH ESTABLISMEN  KECANTIKAN DAN KESIHATAN, 2016 (EKK)</vt:lpstr>
      <vt:lpstr>PERINTAH ESTABLISMEN  KECANTIKAN DAN KESIHATAN, 2016 (EKK)</vt:lpstr>
      <vt:lpstr>PERINTAH ESTABLISMEN  KECANTIKAN DAN KESIHATAN, 2016 (EKK)</vt:lpstr>
      <vt:lpstr>PERINTAH ESTABLISMEN  KECANTIKAN DAN KESIHATAN, 2016 (EKK)</vt:lpstr>
      <vt:lpstr>PERINTAH ESTABLISMEN  KECANTIKAN DAN KESIHATAN, 2016 (EKK)</vt:lpstr>
      <vt:lpstr>PowerPoint Presentation</vt:lpstr>
      <vt:lpstr>LESEN ESTABLISMEN  KECANTIKAN DAN KESIHATAN </vt:lpstr>
      <vt:lpstr>PERINTAH ESTABLISMEN  KECANTIKAN DAN KESIHATAN, 2016 (EKK)</vt:lpstr>
      <vt:lpstr>PowerPoint Presentation</vt:lpstr>
      <vt:lpstr>PowerPoint Presentation</vt:lpstr>
      <vt:lpstr>PowerPoint Presentation</vt:lpstr>
      <vt:lpstr>PowerPoint Presentation</vt:lpstr>
      <vt:lpstr>LOKASI BAGI PERKHIDMATAN URUT (YANG MASIH BEROPERASI)</vt:lpstr>
      <vt:lpstr>CONTOH PREMIS EKK YANG DIBENARKAN</vt:lpstr>
      <vt:lpstr>LABEL PREMIS EKK</vt:lpstr>
      <vt:lpstr>CONTOH LABEL EKK YANG DIPASANG PADA MASA INI</vt:lpstr>
      <vt:lpstr>Papantanda EKK</vt:lpstr>
      <vt:lpstr>ANTARA SYARAT DAN PERATURAN MENGENDALIKAN ESTABLISMEN KECANTIKAN DAN KESIHATAN, NEGARA BRUNEI DARUSSALAM  DI BAWAH PERINTAH ESTABLISMEN KECANTIKAN DAN KESIHATAN, 2016</vt:lpstr>
      <vt:lpstr>ANTARA SYARAT DAN PERATURAN MENGENDALIKAN ESTABLISMEN KECANTIKAN DAN KESIHATAN, NEGARA BRUNEI DARUSSALAM  DI BAWAH PERINTAH ESTABLISMEN KECANTIKAN DAN KESIHATAN, 2016</vt:lpstr>
      <vt:lpstr>    (PEKKa) Penilaian Establismen Kecantikan dan Kesihatan</vt:lpstr>
      <vt:lpstr>PowerPoint Presentation</vt:lpstr>
      <vt:lpstr>SEBARANG PERTANYAAN ATAU UNTUK MENDAPATKAN MAKLUMAT LANJUT </vt:lpstr>
      <vt:lpstr>PowerPoint Presentation</vt:lpstr>
    </vt:vector>
  </TitlesOfParts>
  <Company>E-Government National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GARISPANDUAN MEMULAKAN JENIS PERNIAGAAN YANG DIMANSUHKAN  DARI LESEN PERNIAGAAN</dc:title>
  <dc:creator>user</dc:creator>
  <cp:lastModifiedBy>artika_salim</cp:lastModifiedBy>
  <cp:revision>178</cp:revision>
  <cp:lastPrinted>2016-09-14T07:40:11Z</cp:lastPrinted>
  <dcterms:created xsi:type="dcterms:W3CDTF">2016-02-26T03:34:59Z</dcterms:created>
  <dcterms:modified xsi:type="dcterms:W3CDTF">2016-09-27T07:42:30Z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0x010100571BECE24D250149B056725B1B242361</vt:lpwstr>
  </property>
  <property fmtid="{D5CDD505-2E9C-101B-9397-08002B2CF9AE}" pid="3" name="_dlc_DocIdItemGuid">
    <vt:lpwstr>5689c5dd-b1d2-4a4a-be31-8a7cbb066300</vt:lpwstr>
  </property>
</Properties>
</file>